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 id="257" r:id="rId3"/>
    <p:sldId id="259" r:id="rId4"/>
    <p:sldId id="268" r:id="rId5"/>
    <p:sldId id="260" r:id="rId6"/>
    <p:sldId id="275" r:id="rId7"/>
    <p:sldId id="261" r:id="rId8"/>
    <p:sldId id="258" r:id="rId9"/>
    <p:sldId id="263" r:id="rId10"/>
    <p:sldId id="264" r:id="rId11"/>
    <p:sldId id="272" r:id="rId12"/>
    <p:sldId id="273" r:id="rId13"/>
    <p:sldId id="274" r:id="rId14"/>
    <p:sldId id="276" r:id="rId15"/>
    <p:sldId id="265" r:id="rId16"/>
    <p:sldId id="266" r:id="rId17"/>
    <p:sldId id="267" r:id="rId18"/>
    <p:sldId id="262" r:id="rId19"/>
    <p:sldId id="270" r:id="rId20"/>
    <p:sldId id="271" r:id="rId2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669"/>
    <p:restoredTop sz="94677"/>
  </p:normalViewPr>
  <p:slideViewPr>
    <p:cSldViewPr snapToGrid="0">
      <p:cViewPr varScale="1">
        <p:scale>
          <a:sx n="155" d="100"/>
          <a:sy n="155" d="100"/>
        </p:scale>
        <p:origin x="328" y="1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ctrTitle"/>
          </p:nvPr>
        </p:nvSpPr>
        <p:spPr>
          <a:xfrm>
            <a:off x="1371600" y="1803405"/>
            <a:ext cx="9448800" cy="1825096"/>
          </a:xfrm>
        </p:spPr>
        <p:txBody>
          <a:bodyPr anchor="b">
            <a:normAutofit/>
          </a:bodyPr>
          <a:lstStyle>
            <a:lvl1pPr algn="l">
              <a:defRPr sz="6000"/>
            </a:lvl1pPr>
          </a:lstStyle>
          <a:p>
            <a:r>
              <a:rPr lang="en-US"/>
              <a:t>Click to edit Master title style</a:t>
            </a:r>
            <a:endParaRPr lang="en-US" dirty="0"/>
          </a:p>
        </p:txBody>
      </p:sp>
      <p:sp>
        <p:nvSpPr>
          <p:cNvPr id="3" name="Subtitle 2"/>
          <p:cNvSpPr>
            <a:spLocks noGrp="1"/>
          </p:cNvSpPr>
          <p:nvPr>
            <p:ph type="subTitle" idx="1"/>
          </p:nvPr>
        </p:nvSpPr>
        <p:spPr>
          <a:xfrm>
            <a:off x="1371600" y="3632201"/>
            <a:ext cx="9448800" cy="685800"/>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7909561" y="4314328"/>
            <a:ext cx="2910840" cy="374642"/>
          </a:xfrm>
        </p:spPr>
        <p:txBody>
          <a:bodyPr/>
          <a:lstStyle/>
          <a:p>
            <a:fld id="{6CD659C0-82CB-1C4F-B36B-55C9897D57CF}" type="datetimeFigureOut">
              <a:rPr lang="en-US" smtClean="0"/>
              <a:t>4/19/24</a:t>
            </a:fld>
            <a:endParaRPr lang="en-US"/>
          </a:p>
        </p:txBody>
      </p:sp>
      <p:sp>
        <p:nvSpPr>
          <p:cNvPr id="5" name="Footer Placeholder 4"/>
          <p:cNvSpPr>
            <a:spLocks noGrp="1"/>
          </p:cNvSpPr>
          <p:nvPr>
            <p:ph type="ftr" sz="quarter" idx="11"/>
          </p:nvPr>
        </p:nvSpPr>
        <p:spPr>
          <a:xfrm>
            <a:off x="1371600" y="4323845"/>
            <a:ext cx="6400800" cy="365125"/>
          </a:xfrm>
        </p:spPr>
        <p:txBody>
          <a:bodyPr/>
          <a:lstStyle/>
          <a:p>
            <a:endParaRPr lang="en-US"/>
          </a:p>
        </p:txBody>
      </p:sp>
      <p:sp>
        <p:nvSpPr>
          <p:cNvPr id="6" name="Slide Number Placeholder 5"/>
          <p:cNvSpPr>
            <a:spLocks noGrp="1"/>
          </p:cNvSpPr>
          <p:nvPr>
            <p:ph type="sldNum" sz="quarter" idx="12"/>
          </p:nvPr>
        </p:nvSpPr>
        <p:spPr>
          <a:xfrm>
            <a:off x="8077200" y="1430866"/>
            <a:ext cx="2743200" cy="365125"/>
          </a:xfrm>
        </p:spPr>
        <p:txBody>
          <a:bodyPr/>
          <a:lstStyle/>
          <a:p>
            <a:fld id="{7CF6798B-68C3-2C4E-8EF5-C220C2348CBC}" type="slidenum">
              <a:rPr lang="en-US" smtClean="0"/>
              <a:t>‹#›</a:t>
            </a:fld>
            <a:endParaRPr lang="en-US"/>
          </a:p>
        </p:txBody>
      </p:sp>
    </p:spTree>
    <p:extLst>
      <p:ext uri="{BB962C8B-B14F-4D97-AF65-F5344CB8AC3E}">
        <p14:creationId xmlns:p14="http://schemas.microsoft.com/office/powerpoint/2010/main" val="40774042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777" y="4697360"/>
            <a:ext cx="10822034" cy="819355"/>
          </a:xfrm>
        </p:spPr>
        <p:txBody>
          <a:bodyPr anchor="b"/>
          <a:lstStyle>
            <a:lvl1pPr algn="l">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681727" y="941439"/>
            <a:ext cx="10821840" cy="3478161"/>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5800" y="5516715"/>
            <a:ext cx="10820400" cy="701969"/>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CD659C0-82CB-1C4F-B36B-55C9897D57CF}" type="datetimeFigureOut">
              <a:rPr lang="en-US" smtClean="0"/>
              <a:t>4/19/24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CF6798B-68C3-2C4E-8EF5-C220C2348CBC}" type="slidenum">
              <a:rPr lang="en-US" smtClean="0"/>
              <a:t>‹#›</a:t>
            </a:fld>
            <a:endParaRPr lang="en-US"/>
          </a:p>
        </p:txBody>
      </p:sp>
    </p:spTree>
    <p:extLst>
      <p:ext uri="{BB962C8B-B14F-4D97-AF65-F5344CB8AC3E}">
        <p14:creationId xmlns:p14="http://schemas.microsoft.com/office/powerpoint/2010/main" val="32470024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2"/>
            <a:ext cx="10820400" cy="2802467"/>
          </a:xfrm>
        </p:spPr>
        <p:txBody>
          <a:bodyPr anchor="ctr"/>
          <a:lstStyle>
            <a:lvl1pPr algn="l">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1024467" y="3649133"/>
            <a:ext cx="10130516" cy="99906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6CD659C0-82CB-1C4F-B36B-55C9897D57CF}" type="datetimeFigureOut">
              <a:rPr lang="en-US" smtClean="0"/>
              <a:t>4/19/24</a:t>
            </a:fld>
            <a:endParaRPr lang="en-US"/>
          </a:p>
        </p:txBody>
      </p:sp>
      <p:sp>
        <p:nvSpPr>
          <p:cNvPr id="6" name="Footer Placeholder 5"/>
          <p:cNvSpPr>
            <a:spLocks noGrp="1"/>
          </p:cNvSpPr>
          <p:nvPr>
            <p:ph type="ftr" sz="quarter" idx="11"/>
          </p:nvPr>
        </p:nvSpPr>
        <p:spPr>
          <a:xfrm>
            <a:off x="685800" y="379941"/>
            <a:ext cx="6991492" cy="365125"/>
          </a:xfrm>
        </p:spPr>
        <p:txBody>
          <a:bodyPr/>
          <a:lstStyle/>
          <a:p>
            <a:endParaRPr lang="en-US"/>
          </a:p>
        </p:txBody>
      </p:sp>
      <p:sp>
        <p:nvSpPr>
          <p:cNvPr id="7" name="Slide Number Placeholder 6"/>
          <p:cNvSpPr>
            <a:spLocks noGrp="1"/>
          </p:cNvSpPr>
          <p:nvPr>
            <p:ph type="sldNum" sz="quarter" idx="12"/>
          </p:nvPr>
        </p:nvSpPr>
        <p:spPr>
          <a:xfrm>
            <a:off x="10862452" y="381000"/>
            <a:ext cx="643748" cy="365125"/>
          </a:xfrm>
        </p:spPr>
        <p:txBody>
          <a:bodyPr/>
          <a:lstStyle/>
          <a:p>
            <a:fld id="{7CF6798B-68C3-2C4E-8EF5-C220C2348CBC}" type="slidenum">
              <a:rPr lang="en-US" smtClean="0"/>
              <a:t>‹#›</a:t>
            </a:fld>
            <a:endParaRPr lang="en-US"/>
          </a:p>
        </p:txBody>
      </p:sp>
    </p:spTree>
    <p:extLst>
      <p:ext uri="{BB962C8B-B14F-4D97-AF65-F5344CB8AC3E}">
        <p14:creationId xmlns:p14="http://schemas.microsoft.com/office/powerpoint/2010/main" val="40815790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pic>
        <p:nvPicPr>
          <p:cNvPr id="13" name="Picture 12"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67" y="753533"/>
            <a:ext cx="10151533" cy="2604495"/>
          </a:xfrm>
        </p:spPr>
        <p:txBody>
          <a:bodyPr anchor="ctr"/>
          <a:lstStyle>
            <a:lvl1pPr algn="l">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1303865" y="3365556"/>
            <a:ext cx="9592736" cy="444443"/>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1024467" y="3959862"/>
            <a:ext cx="10151533" cy="679871"/>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6CD659C0-82CB-1C4F-B36B-55C9897D57CF}" type="datetimeFigureOut">
              <a:rPr lang="en-US" smtClean="0"/>
              <a:t>4/19/24</a:t>
            </a:fld>
            <a:endParaRPr lang="en-US"/>
          </a:p>
        </p:txBody>
      </p:sp>
      <p:sp>
        <p:nvSpPr>
          <p:cNvPr id="6" name="Footer Placeholder 5"/>
          <p:cNvSpPr>
            <a:spLocks noGrp="1"/>
          </p:cNvSpPr>
          <p:nvPr>
            <p:ph type="ftr" sz="quarter" idx="11"/>
          </p:nvPr>
        </p:nvSpPr>
        <p:spPr>
          <a:xfrm>
            <a:off x="685800" y="379941"/>
            <a:ext cx="6991492" cy="365125"/>
          </a:xfrm>
        </p:spPr>
        <p:txBody>
          <a:bodyPr/>
          <a:lstStyle/>
          <a:p>
            <a:endParaRPr lang="en-US"/>
          </a:p>
        </p:txBody>
      </p:sp>
      <p:sp>
        <p:nvSpPr>
          <p:cNvPr id="7" name="Slide Number Placeholder 6"/>
          <p:cNvSpPr>
            <a:spLocks noGrp="1"/>
          </p:cNvSpPr>
          <p:nvPr>
            <p:ph type="sldNum" sz="quarter" idx="12"/>
          </p:nvPr>
        </p:nvSpPr>
        <p:spPr>
          <a:xfrm>
            <a:off x="10862452" y="381000"/>
            <a:ext cx="643748" cy="365125"/>
          </a:xfrm>
        </p:spPr>
        <p:txBody>
          <a:bodyPr/>
          <a:lstStyle/>
          <a:p>
            <a:fld id="{7CF6798B-68C3-2C4E-8EF5-C220C2348CBC}" type="slidenum">
              <a:rPr lang="en-US" smtClean="0"/>
              <a:t>‹#›</a:t>
            </a:fld>
            <a:endParaRPr lang="en-US"/>
          </a:p>
        </p:txBody>
      </p:sp>
      <p:sp>
        <p:nvSpPr>
          <p:cNvPr id="9" name="TextBox 8"/>
          <p:cNvSpPr txBox="1"/>
          <p:nvPr/>
        </p:nvSpPr>
        <p:spPr>
          <a:xfrm>
            <a:off x="476250" y="93345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984230" y="270129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284786596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95" y="1124701"/>
            <a:ext cx="10146186" cy="2511835"/>
          </a:xfrm>
        </p:spPr>
        <p:txBody>
          <a:bodyPr anchor="b"/>
          <a:lstStyle>
            <a:lvl1pPr algn="l">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1024467" y="3648315"/>
            <a:ext cx="10144654" cy="99988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814452" y="378883"/>
            <a:ext cx="2910840" cy="365125"/>
          </a:xfrm>
        </p:spPr>
        <p:txBody>
          <a:bodyPr/>
          <a:lstStyle>
            <a:lvl1pPr algn="r">
              <a:defRPr/>
            </a:lvl1pPr>
          </a:lstStyle>
          <a:p>
            <a:fld id="{6CD659C0-82CB-1C4F-B36B-55C9897D57CF}" type="datetimeFigureOut">
              <a:rPr lang="en-US" smtClean="0"/>
              <a:t>4/19/24</a:t>
            </a:fld>
            <a:endParaRPr lang="en-US"/>
          </a:p>
        </p:txBody>
      </p:sp>
      <p:sp>
        <p:nvSpPr>
          <p:cNvPr id="6" name="Footer Placeholder 5"/>
          <p:cNvSpPr>
            <a:spLocks noGrp="1"/>
          </p:cNvSpPr>
          <p:nvPr>
            <p:ph type="ftr" sz="quarter" idx="11"/>
          </p:nvPr>
        </p:nvSpPr>
        <p:spPr>
          <a:xfrm>
            <a:off x="685800" y="378883"/>
            <a:ext cx="6991492" cy="365125"/>
          </a:xfrm>
        </p:spPr>
        <p:txBody>
          <a:bodyPr/>
          <a:lstStyle/>
          <a:p>
            <a:endParaRPr lang="en-US"/>
          </a:p>
        </p:txBody>
      </p:sp>
      <p:sp>
        <p:nvSpPr>
          <p:cNvPr id="7" name="Slide Number Placeholder 6"/>
          <p:cNvSpPr>
            <a:spLocks noGrp="1"/>
          </p:cNvSpPr>
          <p:nvPr>
            <p:ph type="sldNum" sz="quarter" idx="12"/>
          </p:nvPr>
        </p:nvSpPr>
        <p:spPr>
          <a:xfrm>
            <a:off x="10862452" y="381000"/>
            <a:ext cx="643748" cy="365125"/>
          </a:xfrm>
        </p:spPr>
        <p:txBody>
          <a:bodyPr/>
          <a:lstStyle/>
          <a:p>
            <a:fld id="{7CF6798B-68C3-2C4E-8EF5-C220C2348CBC}" type="slidenum">
              <a:rPr lang="en-US" smtClean="0"/>
              <a:t>‹#›</a:t>
            </a:fld>
            <a:endParaRPr lang="en-US"/>
          </a:p>
        </p:txBody>
      </p:sp>
    </p:spTree>
    <p:extLst>
      <p:ext uri="{BB962C8B-B14F-4D97-AF65-F5344CB8AC3E}">
        <p14:creationId xmlns:p14="http://schemas.microsoft.com/office/powerpoint/2010/main" val="321669517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2895600" y="761999"/>
            <a:ext cx="8610599" cy="1303867"/>
          </a:xfrm>
        </p:spPr>
        <p:txBody>
          <a:bodyPr/>
          <a:lstStyle/>
          <a:p>
            <a:r>
              <a:rPr lang="en-US"/>
              <a:t>Click to edit Master title style</a:t>
            </a:r>
            <a:endParaRPr lang="en-US" dirty="0"/>
          </a:p>
        </p:txBody>
      </p:sp>
      <p:sp>
        <p:nvSpPr>
          <p:cNvPr id="7" name="Text Placeholder 2"/>
          <p:cNvSpPr>
            <a:spLocks noGrp="1"/>
          </p:cNvSpPr>
          <p:nvPr>
            <p:ph type="body" idx="1"/>
          </p:nvPr>
        </p:nvSpPr>
        <p:spPr>
          <a:xfrm>
            <a:off x="685800" y="2202080"/>
            <a:ext cx="3456432" cy="617320"/>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3"/>
          <p:cNvSpPr>
            <a:spLocks noGrp="1"/>
          </p:cNvSpPr>
          <p:nvPr>
            <p:ph type="body" sz="half" idx="15"/>
          </p:nvPr>
        </p:nvSpPr>
        <p:spPr>
          <a:xfrm>
            <a:off x="685799"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4368800" y="2201333"/>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Text Placeholder 3"/>
          <p:cNvSpPr>
            <a:spLocks noGrp="1"/>
          </p:cNvSpPr>
          <p:nvPr>
            <p:ph type="body" sz="half" idx="16"/>
          </p:nvPr>
        </p:nvSpPr>
        <p:spPr>
          <a:xfrm>
            <a:off x="4366858" y="2904067"/>
            <a:ext cx="3456432" cy="331461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Text Placeholder 4"/>
          <p:cNvSpPr>
            <a:spLocks noGrp="1"/>
          </p:cNvSpPr>
          <p:nvPr>
            <p:ph type="body" sz="quarter" idx="13"/>
          </p:nvPr>
        </p:nvSpPr>
        <p:spPr>
          <a:xfrm>
            <a:off x="8051800" y="2192866"/>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Text Placeholder 3"/>
          <p:cNvSpPr>
            <a:spLocks noGrp="1"/>
          </p:cNvSpPr>
          <p:nvPr>
            <p:ph type="body" sz="half" idx="17"/>
          </p:nvPr>
        </p:nvSpPr>
        <p:spPr>
          <a:xfrm>
            <a:off x="8051801"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6CD659C0-82CB-1C4F-B36B-55C9897D57CF}" type="datetimeFigureOut">
              <a:rPr lang="en-US" smtClean="0"/>
              <a:t>4/19/24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CF6798B-68C3-2C4E-8EF5-C220C2348CBC}" type="slidenum">
              <a:rPr lang="en-US" smtClean="0"/>
              <a:t>‹#›</a:t>
            </a:fld>
            <a:endParaRPr lang="en-US"/>
          </a:p>
        </p:txBody>
      </p:sp>
    </p:spTree>
    <p:extLst>
      <p:ext uri="{BB962C8B-B14F-4D97-AF65-F5344CB8AC3E}">
        <p14:creationId xmlns:p14="http://schemas.microsoft.com/office/powerpoint/2010/main" val="122893221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2895600" y="762000"/>
            <a:ext cx="8610599" cy="1295400"/>
          </a:xfrm>
        </p:spPr>
        <p:txBody>
          <a:bodyPr/>
          <a:lstStyle/>
          <a:p>
            <a:r>
              <a:rPr lang="en-US"/>
              <a:t>Click to edit Master title style</a:t>
            </a:r>
            <a:endParaRPr lang="en-US" dirty="0"/>
          </a:p>
        </p:txBody>
      </p:sp>
      <p:sp>
        <p:nvSpPr>
          <p:cNvPr id="19" name="Text Placeholder 2"/>
          <p:cNvSpPr>
            <a:spLocks noGrp="1"/>
          </p:cNvSpPr>
          <p:nvPr>
            <p:ph type="body" idx="1"/>
          </p:nvPr>
        </p:nvSpPr>
        <p:spPr>
          <a:xfrm>
            <a:off x="688618" y="4191000"/>
            <a:ext cx="3451582"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Picture Placeholder 2"/>
          <p:cNvSpPr>
            <a:spLocks noGrp="1" noChangeAspect="1"/>
          </p:cNvSpPr>
          <p:nvPr>
            <p:ph type="pic" idx="15"/>
          </p:nvPr>
        </p:nvSpPr>
        <p:spPr>
          <a:xfrm>
            <a:off x="688618" y="2362200"/>
            <a:ext cx="3451582"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688618" y="4873764"/>
            <a:ext cx="3451582"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4374263" y="4191000"/>
            <a:ext cx="3448935"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Picture Placeholder 2"/>
          <p:cNvSpPr>
            <a:spLocks noGrp="1" noChangeAspect="1"/>
          </p:cNvSpPr>
          <p:nvPr>
            <p:ph type="pic" idx="21"/>
          </p:nvPr>
        </p:nvSpPr>
        <p:spPr>
          <a:xfrm>
            <a:off x="4374263" y="2362200"/>
            <a:ext cx="3448936"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4374264" y="4873763"/>
            <a:ext cx="344893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8049731" y="4191000"/>
            <a:ext cx="3456469"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8049855" y="2362200"/>
            <a:ext cx="3447878"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8049731" y="4873761"/>
            <a:ext cx="345244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6CD659C0-82CB-1C4F-B36B-55C9897D57CF}" type="datetimeFigureOut">
              <a:rPr lang="en-US" smtClean="0"/>
              <a:t>4/19/24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CF6798B-68C3-2C4E-8EF5-C220C2348CBC}" type="slidenum">
              <a:rPr lang="en-US" smtClean="0"/>
              <a:t>‹#›</a:t>
            </a:fld>
            <a:endParaRPr lang="en-US"/>
          </a:p>
        </p:txBody>
      </p:sp>
    </p:spTree>
    <p:extLst>
      <p:ext uri="{BB962C8B-B14F-4D97-AF65-F5344CB8AC3E}">
        <p14:creationId xmlns:p14="http://schemas.microsoft.com/office/powerpoint/2010/main" val="84858810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685800" y="2194559"/>
            <a:ext cx="10820400" cy="40241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CD659C0-82CB-1C4F-B36B-55C9897D57CF}" type="datetimeFigureOut">
              <a:rPr lang="en-US" smtClean="0"/>
              <a:t>4/19/24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CF6798B-68C3-2C4E-8EF5-C220C2348CBC}" type="slidenum">
              <a:rPr lang="en-US" smtClean="0"/>
              <a:t>‹#›</a:t>
            </a:fld>
            <a:endParaRPr lang="en-US"/>
          </a:p>
        </p:txBody>
      </p:sp>
    </p:spTree>
    <p:extLst>
      <p:ext uri="{BB962C8B-B14F-4D97-AF65-F5344CB8AC3E}">
        <p14:creationId xmlns:p14="http://schemas.microsoft.com/office/powerpoint/2010/main" val="274020025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Vertical Title 1"/>
          <p:cNvSpPr>
            <a:spLocks noGrp="1"/>
          </p:cNvSpPr>
          <p:nvPr>
            <p:ph type="title" orient="vert"/>
          </p:nvPr>
        </p:nvSpPr>
        <p:spPr>
          <a:xfrm>
            <a:off x="9448800" y="745066"/>
            <a:ext cx="2057400" cy="3903133"/>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024466" y="745067"/>
            <a:ext cx="8204201" cy="390313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7814452" y="379941"/>
            <a:ext cx="2910840" cy="365125"/>
          </a:xfrm>
        </p:spPr>
        <p:txBody>
          <a:bodyPr/>
          <a:lstStyle>
            <a:lvl1pPr algn="r">
              <a:defRPr/>
            </a:lvl1pPr>
          </a:lstStyle>
          <a:p>
            <a:fld id="{6CD659C0-82CB-1C4F-B36B-55C9897D57CF}" type="datetimeFigureOut">
              <a:rPr lang="en-US" smtClean="0"/>
              <a:t>4/19/24</a:t>
            </a:fld>
            <a:endParaRPr lang="en-US"/>
          </a:p>
        </p:txBody>
      </p:sp>
      <p:sp>
        <p:nvSpPr>
          <p:cNvPr id="5" name="Footer Placeholder 4"/>
          <p:cNvSpPr>
            <a:spLocks noGrp="1"/>
          </p:cNvSpPr>
          <p:nvPr>
            <p:ph type="ftr" sz="quarter" idx="11"/>
          </p:nvPr>
        </p:nvSpPr>
        <p:spPr>
          <a:xfrm>
            <a:off x="685800" y="381000"/>
            <a:ext cx="6991492" cy="365125"/>
          </a:xfrm>
        </p:spPr>
        <p:txBody>
          <a:bodyPr/>
          <a:lstStyle/>
          <a:p>
            <a:endParaRPr lang="en-US"/>
          </a:p>
        </p:txBody>
      </p:sp>
      <p:sp>
        <p:nvSpPr>
          <p:cNvPr id="6" name="Slide Number Placeholder 5"/>
          <p:cNvSpPr>
            <a:spLocks noGrp="1"/>
          </p:cNvSpPr>
          <p:nvPr>
            <p:ph type="sldNum" sz="quarter" idx="12"/>
          </p:nvPr>
        </p:nvSpPr>
        <p:spPr>
          <a:xfrm>
            <a:off x="10862452" y="381000"/>
            <a:ext cx="643748" cy="365125"/>
          </a:xfrm>
        </p:spPr>
        <p:txBody>
          <a:bodyPr/>
          <a:lstStyle/>
          <a:p>
            <a:fld id="{7CF6798B-68C3-2C4E-8EF5-C220C2348CBC}" type="slidenum">
              <a:rPr lang="en-US" smtClean="0"/>
              <a:t>‹#›</a:t>
            </a:fld>
            <a:endParaRPr lang="en-US"/>
          </a:p>
        </p:txBody>
      </p:sp>
    </p:spTree>
    <p:extLst>
      <p:ext uri="{BB962C8B-B14F-4D97-AF65-F5344CB8AC3E}">
        <p14:creationId xmlns:p14="http://schemas.microsoft.com/office/powerpoint/2010/main" val="34337561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CD659C0-82CB-1C4F-B36B-55C9897D57CF}" type="datetimeFigureOut">
              <a:rPr lang="en-US" smtClean="0"/>
              <a:t>4/19/24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CF6798B-68C3-2C4E-8EF5-C220C2348CBC}" type="slidenum">
              <a:rPr lang="en-US" smtClean="0"/>
              <a:t>‹#›</a:t>
            </a:fld>
            <a:endParaRPr lang="en-US"/>
          </a:p>
        </p:txBody>
      </p:sp>
    </p:spTree>
    <p:extLst>
      <p:ext uri="{BB962C8B-B14F-4D97-AF65-F5344CB8AC3E}">
        <p14:creationId xmlns:p14="http://schemas.microsoft.com/office/powerpoint/2010/main" val="40867665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3"/>
            <a:ext cx="10820399" cy="2801935"/>
          </a:xfrm>
        </p:spPr>
        <p:txBody>
          <a:bodyPr anchor="b">
            <a:normAutofit/>
          </a:bodyPr>
          <a:lstStyle>
            <a:lvl1pPr algn="r">
              <a:defRPr sz="4000"/>
            </a:lvl1pPr>
          </a:lstStyle>
          <a:p>
            <a:r>
              <a:rPr lang="en-US"/>
              <a:t>Click to edit Master title style</a:t>
            </a:r>
            <a:endParaRPr lang="en-US" dirty="0"/>
          </a:p>
        </p:txBody>
      </p:sp>
      <p:sp>
        <p:nvSpPr>
          <p:cNvPr id="3" name="Text Placeholder 2"/>
          <p:cNvSpPr>
            <a:spLocks noGrp="1"/>
          </p:cNvSpPr>
          <p:nvPr>
            <p:ph type="body" idx="1"/>
          </p:nvPr>
        </p:nvSpPr>
        <p:spPr>
          <a:xfrm>
            <a:off x="1024467" y="3641725"/>
            <a:ext cx="10490200" cy="955675"/>
          </a:xfrm>
        </p:spPr>
        <p:txBody>
          <a:bodyPr>
            <a:normAutofit/>
          </a:bodyPr>
          <a:lstStyle>
            <a:lvl1pPr marL="0" indent="0" algn="r">
              <a:buNone/>
              <a:defRPr sz="22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7814452" y="381000"/>
            <a:ext cx="2910840" cy="365125"/>
          </a:xfrm>
        </p:spPr>
        <p:txBody>
          <a:bodyPr/>
          <a:lstStyle>
            <a:lvl1pPr algn="r">
              <a:defRPr/>
            </a:lvl1pPr>
          </a:lstStyle>
          <a:p>
            <a:fld id="{6CD659C0-82CB-1C4F-B36B-55C9897D57CF}" type="datetimeFigureOut">
              <a:rPr lang="en-US" smtClean="0"/>
              <a:t>4/19/24</a:t>
            </a:fld>
            <a:endParaRPr lang="en-US"/>
          </a:p>
        </p:txBody>
      </p:sp>
      <p:sp>
        <p:nvSpPr>
          <p:cNvPr id="5" name="Footer Placeholder 4"/>
          <p:cNvSpPr>
            <a:spLocks noGrp="1"/>
          </p:cNvSpPr>
          <p:nvPr>
            <p:ph type="ftr" sz="quarter" idx="11"/>
          </p:nvPr>
        </p:nvSpPr>
        <p:spPr>
          <a:xfrm>
            <a:off x="685800" y="381001"/>
            <a:ext cx="6991492" cy="364065"/>
          </a:xfrm>
        </p:spPr>
        <p:txBody>
          <a:bodyPr/>
          <a:lstStyle/>
          <a:p>
            <a:endParaRPr lang="en-US"/>
          </a:p>
        </p:txBody>
      </p:sp>
      <p:sp>
        <p:nvSpPr>
          <p:cNvPr id="6" name="Slide Number Placeholder 5"/>
          <p:cNvSpPr>
            <a:spLocks noGrp="1"/>
          </p:cNvSpPr>
          <p:nvPr>
            <p:ph type="sldNum" sz="quarter" idx="12"/>
          </p:nvPr>
        </p:nvSpPr>
        <p:spPr>
          <a:xfrm>
            <a:off x="10862452" y="381000"/>
            <a:ext cx="643748" cy="365125"/>
          </a:xfrm>
        </p:spPr>
        <p:txBody>
          <a:bodyPr/>
          <a:lstStyle/>
          <a:p>
            <a:fld id="{7CF6798B-68C3-2C4E-8EF5-C220C2348CBC}" type="slidenum">
              <a:rPr lang="en-US" smtClean="0"/>
              <a:t>‹#›</a:t>
            </a:fld>
            <a:endParaRPr lang="en-US"/>
          </a:p>
        </p:txBody>
      </p:sp>
    </p:spTree>
    <p:extLst>
      <p:ext uri="{BB962C8B-B14F-4D97-AF65-F5344CB8AC3E}">
        <p14:creationId xmlns:p14="http://schemas.microsoft.com/office/powerpoint/2010/main" val="40770770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5800" y="2194559"/>
            <a:ext cx="5334000" cy="40241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2194559"/>
            <a:ext cx="5334000" cy="40241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CD659C0-82CB-1C4F-B36B-55C9897D57CF}" type="datetimeFigureOut">
              <a:rPr lang="en-US" smtClean="0"/>
              <a:t>4/19/24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CF6798B-68C3-2C4E-8EF5-C220C2348CBC}" type="slidenum">
              <a:rPr lang="en-US" smtClean="0"/>
              <a:t>‹#›</a:t>
            </a:fld>
            <a:endParaRPr lang="en-US"/>
          </a:p>
        </p:txBody>
      </p:sp>
    </p:spTree>
    <p:extLst>
      <p:ext uri="{BB962C8B-B14F-4D97-AF65-F5344CB8AC3E}">
        <p14:creationId xmlns:p14="http://schemas.microsoft.com/office/powerpoint/2010/main" val="23334608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5600" y="762000"/>
            <a:ext cx="8610600" cy="1295400"/>
          </a:xfrm>
        </p:spPr>
        <p:txBody>
          <a:bodyPr/>
          <a:lstStyle/>
          <a:p>
            <a:r>
              <a:rPr lang="en-US"/>
              <a:t>Click to edit Master title style</a:t>
            </a:r>
            <a:endParaRPr lang="en-US" dirty="0"/>
          </a:p>
        </p:txBody>
      </p:sp>
      <p:sp>
        <p:nvSpPr>
          <p:cNvPr id="3" name="Text Placeholder 2"/>
          <p:cNvSpPr>
            <a:spLocks noGrp="1"/>
          </p:cNvSpPr>
          <p:nvPr>
            <p:ph type="body" idx="1"/>
          </p:nvPr>
        </p:nvSpPr>
        <p:spPr>
          <a:xfrm>
            <a:off x="914409" y="2183802"/>
            <a:ext cx="5079991"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85800" y="3132666"/>
            <a:ext cx="5311775" cy="308601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00800" y="2183802"/>
            <a:ext cx="5105400"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3132666"/>
            <a:ext cx="5334000" cy="308601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6CD659C0-82CB-1C4F-B36B-55C9897D57CF}" type="datetimeFigureOut">
              <a:rPr lang="en-US" smtClean="0"/>
              <a:t>4/19/24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CF6798B-68C3-2C4E-8EF5-C220C2348CBC}" type="slidenum">
              <a:rPr lang="en-US" smtClean="0"/>
              <a:t>‹#›</a:t>
            </a:fld>
            <a:endParaRPr lang="en-US"/>
          </a:p>
        </p:txBody>
      </p:sp>
    </p:spTree>
    <p:extLst>
      <p:ext uri="{BB962C8B-B14F-4D97-AF65-F5344CB8AC3E}">
        <p14:creationId xmlns:p14="http://schemas.microsoft.com/office/powerpoint/2010/main" val="35678441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CD659C0-82CB-1C4F-B36B-55C9897D57CF}" type="datetimeFigureOut">
              <a:rPr lang="en-US" smtClean="0"/>
              <a:t>4/19/24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CF6798B-68C3-2C4E-8EF5-C220C2348CBC}" type="slidenum">
              <a:rPr lang="en-US" smtClean="0"/>
              <a:t>‹#›</a:t>
            </a:fld>
            <a:endParaRPr lang="en-US"/>
          </a:p>
        </p:txBody>
      </p:sp>
    </p:spTree>
    <p:extLst>
      <p:ext uri="{BB962C8B-B14F-4D97-AF65-F5344CB8AC3E}">
        <p14:creationId xmlns:p14="http://schemas.microsoft.com/office/powerpoint/2010/main" val="263480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CD659C0-82CB-1C4F-B36B-55C9897D57CF}" type="datetimeFigureOut">
              <a:rPr lang="en-US" smtClean="0"/>
              <a:t>4/19/24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CF6798B-68C3-2C4E-8EF5-C220C2348CBC}" type="slidenum">
              <a:rPr lang="en-US" smtClean="0"/>
              <a:t>‹#›</a:t>
            </a:fld>
            <a:endParaRPr lang="en-US"/>
          </a:p>
        </p:txBody>
      </p:sp>
    </p:spTree>
    <p:extLst>
      <p:ext uri="{BB962C8B-B14F-4D97-AF65-F5344CB8AC3E}">
        <p14:creationId xmlns:p14="http://schemas.microsoft.com/office/powerpoint/2010/main" val="3689568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4114800" cy="1600200"/>
          </a:xfrm>
        </p:spPr>
        <p:txBody>
          <a:bodyPr anchor="b"/>
          <a:lstStyle>
            <a:lvl1pPr algn="l">
              <a:defRPr sz="3200"/>
            </a:lvl1pPr>
          </a:lstStyle>
          <a:p>
            <a:r>
              <a:rPr lang="en-US"/>
              <a:t>Click to edit Master title style</a:t>
            </a:r>
            <a:endParaRPr lang="en-US" dirty="0"/>
          </a:p>
        </p:txBody>
      </p:sp>
      <p:sp>
        <p:nvSpPr>
          <p:cNvPr id="3" name="Content Placeholder 2"/>
          <p:cNvSpPr>
            <a:spLocks noGrp="1"/>
          </p:cNvSpPr>
          <p:nvPr>
            <p:ph idx="1"/>
          </p:nvPr>
        </p:nvSpPr>
        <p:spPr>
          <a:xfrm>
            <a:off x="4995582" y="746759"/>
            <a:ext cx="6510618" cy="5471925"/>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85800" y="3124199"/>
            <a:ext cx="411480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CD659C0-82CB-1C4F-B36B-55C9897D57CF}" type="datetimeFigureOut">
              <a:rPr lang="en-US" smtClean="0"/>
              <a:t>4/19/24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CF6798B-68C3-2C4E-8EF5-C220C2348CBC}" type="slidenum">
              <a:rPr lang="en-US" smtClean="0"/>
              <a:t>‹#›</a:t>
            </a:fld>
            <a:endParaRPr lang="en-US"/>
          </a:p>
        </p:txBody>
      </p:sp>
    </p:spTree>
    <p:extLst>
      <p:ext uri="{BB962C8B-B14F-4D97-AF65-F5344CB8AC3E}">
        <p14:creationId xmlns:p14="http://schemas.microsoft.com/office/powerpoint/2010/main" val="17040774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6873240" cy="1600200"/>
          </a:xfrm>
        </p:spPr>
        <p:txBody>
          <a:bodyPr anchor="b"/>
          <a:lstStyle>
            <a:lvl1pPr algn="l">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7861238" y="751241"/>
            <a:ext cx="3644962" cy="546744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5800" y="3124199"/>
            <a:ext cx="687324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CD659C0-82CB-1C4F-B36B-55C9897D57CF}" type="datetimeFigureOut">
              <a:rPr lang="en-US" smtClean="0"/>
              <a:t>4/19/24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CF6798B-68C3-2C4E-8EF5-C220C2348CBC}" type="slidenum">
              <a:rPr lang="en-US" smtClean="0"/>
              <a:t>‹#›</a:t>
            </a:fld>
            <a:endParaRPr lang="en-US"/>
          </a:p>
        </p:txBody>
      </p:sp>
    </p:spTree>
    <p:extLst>
      <p:ext uri="{BB962C8B-B14F-4D97-AF65-F5344CB8AC3E}">
        <p14:creationId xmlns:p14="http://schemas.microsoft.com/office/powerpoint/2010/main" val="21364926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C0-HD-TOP.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sp>
        <p:nvSpPr>
          <p:cNvPr id="2" name="Title Placeholder 1"/>
          <p:cNvSpPr>
            <a:spLocks noGrp="1"/>
          </p:cNvSpPr>
          <p:nvPr>
            <p:ph type="title"/>
          </p:nvPr>
        </p:nvSpPr>
        <p:spPr>
          <a:xfrm>
            <a:off x="2895600" y="764373"/>
            <a:ext cx="8610600" cy="129302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5800" y="2194560"/>
            <a:ext cx="10820400" cy="402412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595360" y="6356350"/>
            <a:ext cx="291084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CD659C0-82CB-1C4F-B36B-55C9897D57CF}" type="datetimeFigureOut">
              <a:rPr lang="en-US" smtClean="0"/>
              <a:t>4/19/24</a:t>
            </a:fld>
            <a:endParaRPr lang="en-US"/>
          </a:p>
        </p:txBody>
      </p:sp>
      <p:sp>
        <p:nvSpPr>
          <p:cNvPr id="5" name="Footer Placeholder 4"/>
          <p:cNvSpPr>
            <a:spLocks noGrp="1"/>
          </p:cNvSpPr>
          <p:nvPr>
            <p:ph type="ftr" sz="quarter" idx="3"/>
          </p:nvPr>
        </p:nvSpPr>
        <p:spPr>
          <a:xfrm>
            <a:off x="685800" y="6355845"/>
            <a:ext cx="777240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63000" y="381000"/>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7CF6798B-68C3-2C4E-8EF5-C220C2348CBC}" type="slidenum">
              <a:rPr lang="en-US" smtClean="0"/>
              <a:t>‹#›</a:t>
            </a:fld>
            <a:endParaRPr lang="en-US"/>
          </a:p>
        </p:txBody>
      </p:sp>
    </p:spTree>
    <p:extLst>
      <p:ext uri="{BB962C8B-B14F-4D97-AF65-F5344CB8AC3E}">
        <p14:creationId xmlns:p14="http://schemas.microsoft.com/office/powerpoint/2010/main" val="3059265393"/>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mailto:tas0011@auburn.edu" TargetMode="External"/><Relationship Id="rId2" Type="http://schemas.openxmlformats.org/officeDocument/2006/relationships/hyperlink" Target="mailto:alk0043@auburn.edu" TargetMode="External"/><Relationship Id="rId1" Type="http://schemas.openxmlformats.org/officeDocument/2006/relationships/slideLayout" Target="../slideLayouts/slideLayout2.xml"/><Relationship Id="rId4" Type="http://schemas.openxmlformats.org/officeDocument/2006/relationships/image" Target="../media/image7.jpg"/></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www.auburn.edu/administration/oacp/AIGuidance.php" TargetMode="External"/><Relationship Id="rId2" Type="http://schemas.openxmlformats.org/officeDocument/2006/relationships/hyperlink" Target="https://eng.auburn.edu/ai-au/"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287052-AF87-D943-9E6B-6FBDE45D844C}"/>
              </a:ext>
            </a:extLst>
          </p:cNvPr>
          <p:cNvSpPr>
            <a:spLocks noGrp="1"/>
          </p:cNvSpPr>
          <p:nvPr>
            <p:ph type="ctrTitle"/>
          </p:nvPr>
        </p:nvSpPr>
        <p:spPr>
          <a:xfrm>
            <a:off x="964324" y="784772"/>
            <a:ext cx="10263352" cy="3409726"/>
          </a:xfrm>
        </p:spPr>
        <p:txBody>
          <a:bodyPr>
            <a:normAutofit fontScale="90000"/>
          </a:bodyPr>
          <a:lstStyle/>
          <a:p>
            <a:r>
              <a:rPr lang="en-US" dirty="0"/>
              <a:t>Yes, use AI, but not like that! </a:t>
            </a:r>
            <a:r>
              <a:rPr lang="en-US" sz="4400" dirty="0"/>
              <a:t>Helping student researchers navigate conflicting messages about generative AI</a:t>
            </a:r>
          </a:p>
        </p:txBody>
      </p:sp>
      <p:sp>
        <p:nvSpPr>
          <p:cNvPr id="3" name="Subtitle 2">
            <a:extLst>
              <a:ext uri="{FF2B5EF4-FFF2-40B4-BE49-F238E27FC236}">
                <a16:creationId xmlns:a16="http://schemas.microsoft.com/office/drawing/2014/main" id="{224F5CBE-3251-FA8B-37EC-7D81F589358D}"/>
              </a:ext>
            </a:extLst>
          </p:cNvPr>
          <p:cNvSpPr>
            <a:spLocks noGrp="1"/>
          </p:cNvSpPr>
          <p:nvPr>
            <p:ph type="subTitle" idx="1"/>
          </p:nvPr>
        </p:nvSpPr>
        <p:spPr>
          <a:xfrm>
            <a:off x="1371600" y="4525580"/>
            <a:ext cx="9448800" cy="685800"/>
          </a:xfrm>
        </p:spPr>
        <p:txBody>
          <a:bodyPr>
            <a:noAutofit/>
          </a:bodyPr>
          <a:lstStyle/>
          <a:p>
            <a:r>
              <a:rPr lang="en-US" sz="2400" dirty="0"/>
              <a:t>Ali </a:t>
            </a:r>
            <a:r>
              <a:rPr lang="en-US" sz="2400" dirty="0" err="1"/>
              <a:t>Krzton</a:t>
            </a:r>
            <a:r>
              <a:rPr lang="en-US" sz="2400" dirty="0"/>
              <a:t>, Research Data Management Librarian</a:t>
            </a:r>
          </a:p>
          <a:p>
            <a:r>
              <a:rPr lang="en-US" sz="2400" dirty="0"/>
              <a:t>Todd Shipman, Education and World Languages Librarian</a:t>
            </a:r>
          </a:p>
          <a:p>
            <a:r>
              <a:rPr lang="en-US" sz="2400" dirty="0"/>
              <a:t>Auburn University Libraries</a:t>
            </a:r>
          </a:p>
        </p:txBody>
      </p:sp>
    </p:spTree>
    <p:extLst>
      <p:ext uri="{BB962C8B-B14F-4D97-AF65-F5344CB8AC3E}">
        <p14:creationId xmlns:p14="http://schemas.microsoft.com/office/powerpoint/2010/main" val="2301303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9603FD-2188-7884-3DC3-3F52EC9DF600}"/>
              </a:ext>
            </a:extLst>
          </p:cNvPr>
          <p:cNvSpPr>
            <a:spLocks noGrp="1"/>
          </p:cNvSpPr>
          <p:nvPr>
            <p:ph type="title"/>
          </p:nvPr>
        </p:nvSpPr>
        <p:spPr/>
        <p:txBody>
          <a:bodyPr/>
          <a:lstStyle/>
          <a:p>
            <a:r>
              <a:rPr lang="en-US" dirty="0"/>
              <a:t>Workshop Delivery</a:t>
            </a:r>
          </a:p>
        </p:txBody>
      </p:sp>
      <p:sp>
        <p:nvSpPr>
          <p:cNvPr id="3" name="Content Placeholder 2">
            <a:extLst>
              <a:ext uri="{FF2B5EF4-FFF2-40B4-BE49-F238E27FC236}">
                <a16:creationId xmlns:a16="http://schemas.microsoft.com/office/drawing/2014/main" id="{FB70BBFD-2827-781A-D482-C037EBF05188}"/>
              </a:ext>
            </a:extLst>
          </p:cNvPr>
          <p:cNvSpPr>
            <a:spLocks noGrp="1"/>
          </p:cNvSpPr>
          <p:nvPr>
            <p:ph idx="1"/>
          </p:nvPr>
        </p:nvSpPr>
        <p:spPr/>
        <p:txBody>
          <a:bodyPr/>
          <a:lstStyle/>
          <a:p>
            <a:r>
              <a:rPr lang="en-US" dirty="0"/>
              <a:t>Workshop was presented in a classroom with attendees seated around circular tables and presenters’ slides presented on screens in the room.</a:t>
            </a:r>
          </a:p>
          <a:p>
            <a:r>
              <a:rPr lang="en-US" dirty="0"/>
              <a:t>Attendees had pre-registered for the session</a:t>
            </a:r>
          </a:p>
          <a:p>
            <a:r>
              <a:rPr lang="en-US" dirty="0"/>
              <a:t>Atmosphere was quite relaxed, and attendees were attentive and engaged</a:t>
            </a:r>
          </a:p>
          <a:p>
            <a:r>
              <a:rPr lang="en-US" dirty="0"/>
              <a:t>Twenty-two (22) students attended the session. </a:t>
            </a:r>
          </a:p>
          <a:p>
            <a:endParaRPr lang="en-US" dirty="0"/>
          </a:p>
          <a:p>
            <a:endParaRPr lang="en-US" dirty="0"/>
          </a:p>
        </p:txBody>
      </p:sp>
    </p:spTree>
    <p:extLst>
      <p:ext uri="{BB962C8B-B14F-4D97-AF65-F5344CB8AC3E}">
        <p14:creationId xmlns:p14="http://schemas.microsoft.com/office/powerpoint/2010/main" val="24315482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47D96C-3C4B-75FD-E2FC-5D3238122B5D}"/>
              </a:ext>
            </a:extLst>
          </p:cNvPr>
          <p:cNvSpPr>
            <a:spLocks noGrp="1"/>
          </p:cNvSpPr>
          <p:nvPr>
            <p:ph type="title"/>
          </p:nvPr>
        </p:nvSpPr>
        <p:spPr/>
        <p:txBody>
          <a:bodyPr/>
          <a:lstStyle/>
          <a:p>
            <a:r>
              <a:rPr lang="en-US" dirty="0"/>
              <a:t>Workshop Delivery</a:t>
            </a:r>
          </a:p>
        </p:txBody>
      </p:sp>
      <p:sp>
        <p:nvSpPr>
          <p:cNvPr id="3" name="Content Placeholder 2">
            <a:extLst>
              <a:ext uri="{FF2B5EF4-FFF2-40B4-BE49-F238E27FC236}">
                <a16:creationId xmlns:a16="http://schemas.microsoft.com/office/drawing/2014/main" id="{7C2FDD65-F6C6-1BDF-C8A7-481F648861F4}"/>
              </a:ext>
            </a:extLst>
          </p:cNvPr>
          <p:cNvSpPr>
            <a:spLocks noGrp="1"/>
          </p:cNvSpPr>
          <p:nvPr>
            <p:ph idx="1"/>
          </p:nvPr>
        </p:nvSpPr>
        <p:spPr>
          <a:xfrm>
            <a:off x="685800" y="1938528"/>
            <a:ext cx="10820400" cy="4280157"/>
          </a:xfrm>
        </p:spPr>
        <p:txBody>
          <a:bodyPr/>
          <a:lstStyle/>
          <a:p>
            <a:r>
              <a:rPr lang="en-US" dirty="0"/>
              <a:t>Detailed Outline:</a:t>
            </a:r>
          </a:p>
          <a:p>
            <a:pPr lvl="1">
              <a:buFont typeface="Wingdings" panose="05000000000000000000" pitchFamily="2" charset="2"/>
              <a:buChar char="Ø"/>
            </a:pPr>
            <a:r>
              <a:rPr lang="en-US" dirty="0"/>
              <a:t>How do people use AI tools in research?</a:t>
            </a:r>
          </a:p>
          <a:p>
            <a:pPr lvl="1">
              <a:buFont typeface="Wingdings" panose="05000000000000000000" pitchFamily="2" charset="2"/>
              <a:buChar char="Ø"/>
            </a:pPr>
            <a:r>
              <a:rPr lang="en-US" dirty="0"/>
              <a:t>What is “generative AI”?</a:t>
            </a:r>
          </a:p>
          <a:p>
            <a:pPr lvl="1">
              <a:buFont typeface="Wingdings" panose="05000000000000000000" pitchFamily="2" charset="2"/>
              <a:buChar char="Ø"/>
            </a:pPr>
            <a:r>
              <a:rPr lang="en-US" dirty="0"/>
              <a:t>Current statements, policies and supported AI tools at the University</a:t>
            </a:r>
          </a:p>
          <a:p>
            <a:pPr lvl="1">
              <a:buFont typeface="Wingdings" panose="05000000000000000000" pitchFamily="2" charset="2"/>
              <a:buChar char="Ø"/>
            </a:pPr>
            <a:r>
              <a:rPr lang="en-US" dirty="0"/>
              <a:t>Selected Caveats concerning AI research tools</a:t>
            </a:r>
          </a:p>
          <a:p>
            <a:pPr lvl="1">
              <a:buFont typeface="Wingdings" panose="05000000000000000000" pitchFamily="2" charset="2"/>
              <a:buChar char="Ø"/>
            </a:pPr>
            <a:r>
              <a:rPr lang="en-US" dirty="0"/>
              <a:t>Testing Copilot</a:t>
            </a:r>
          </a:p>
          <a:p>
            <a:pPr lvl="1">
              <a:buFont typeface="Wingdings" panose="05000000000000000000" pitchFamily="2" charset="2"/>
              <a:buChar char="Ø"/>
            </a:pPr>
            <a:r>
              <a:rPr lang="en-US" dirty="0"/>
              <a:t>Key takeaways/considerations for appropriate use of AI tools</a:t>
            </a:r>
          </a:p>
          <a:p>
            <a:pPr lvl="1">
              <a:buFont typeface="Wingdings" panose="05000000000000000000" pitchFamily="2" charset="2"/>
              <a:buChar char="Ø"/>
            </a:pPr>
            <a:r>
              <a:rPr lang="en-US" dirty="0"/>
              <a:t>Discussion/ Questions &amp; Answers</a:t>
            </a:r>
          </a:p>
          <a:p>
            <a:pPr lvl="1"/>
            <a:endParaRPr lang="en-US" dirty="0"/>
          </a:p>
        </p:txBody>
      </p:sp>
    </p:spTree>
    <p:extLst>
      <p:ext uri="{BB962C8B-B14F-4D97-AF65-F5344CB8AC3E}">
        <p14:creationId xmlns:p14="http://schemas.microsoft.com/office/powerpoint/2010/main" val="32318525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screenshot of a computer&#10;&#10;Description automatically generated">
            <a:extLst>
              <a:ext uri="{FF2B5EF4-FFF2-40B4-BE49-F238E27FC236}">
                <a16:creationId xmlns:a16="http://schemas.microsoft.com/office/drawing/2014/main" id="{B9CB7065-DD70-B2CC-4A57-B8377D2A87FE}"/>
              </a:ext>
            </a:extLst>
          </p:cNvPr>
          <p:cNvPicPr>
            <a:picLocks noChangeAspect="1"/>
          </p:cNvPicPr>
          <p:nvPr/>
        </p:nvPicPr>
        <p:blipFill>
          <a:blip r:embed="rId2"/>
          <a:stretch>
            <a:fillRect/>
          </a:stretch>
        </p:blipFill>
        <p:spPr>
          <a:xfrm>
            <a:off x="460248" y="804672"/>
            <a:ext cx="11271504" cy="5248655"/>
          </a:xfrm>
          <a:prstGeom prst="rect">
            <a:avLst/>
          </a:prstGeom>
        </p:spPr>
      </p:pic>
    </p:spTree>
    <p:extLst>
      <p:ext uri="{BB962C8B-B14F-4D97-AF65-F5344CB8AC3E}">
        <p14:creationId xmlns:p14="http://schemas.microsoft.com/office/powerpoint/2010/main" val="26795697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C2FDD65-F6C6-1BDF-C8A7-481F648861F4}"/>
              </a:ext>
            </a:extLst>
          </p:cNvPr>
          <p:cNvSpPr>
            <a:spLocks noGrp="1"/>
          </p:cNvSpPr>
          <p:nvPr>
            <p:ph idx="1"/>
          </p:nvPr>
        </p:nvSpPr>
        <p:spPr>
          <a:xfrm>
            <a:off x="685800" y="2057401"/>
            <a:ext cx="10820400" cy="4223851"/>
          </a:xfrm>
        </p:spPr>
        <p:txBody>
          <a:bodyPr>
            <a:normAutofit/>
          </a:bodyPr>
          <a:lstStyle/>
          <a:p>
            <a:pPr marL="0" indent="0">
              <a:buNone/>
            </a:pPr>
            <a:endParaRPr lang="en-US" dirty="0"/>
          </a:p>
          <a:p>
            <a:r>
              <a:rPr lang="en-US" dirty="0"/>
              <a:t>There is no guarantee of factual accuracy with AI output</a:t>
            </a:r>
          </a:p>
          <a:p>
            <a:r>
              <a:rPr lang="en-US" dirty="0"/>
              <a:t>Even true responses can be incomplete or biased (for example, leaving out crucial contextual information)</a:t>
            </a:r>
          </a:p>
          <a:p>
            <a:r>
              <a:rPr lang="en-US" dirty="0"/>
              <a:t>Private or proprietary data should not be entered into an AI tool like ChatGPT or Copilot (some licenses for library resources expressly prohibit putting articles or statistics from their databases into AI tools)</a:t>
            </a:r>
          </a:p>
          <a:p>
            <a:r>
              <a:rPr lang="en-US" dirty="0"/>
              <a:t>AI results can’t be replicated, so never count on getting the exact same output for a given input – save what you need</a:t>
            </a:r>
          </a:p>
          <a:p>
            <a:pPr lvl="1"/>
            <a:endParaRPr lang="en-US" dirty="0"/>
          </a:p>
        </p:txBody>
      </p:sp>
      <p:sp>
        <p:nvSpPr>
          <p:cNvPr id="5" name="Title 4">
            <a:extLst>
              <a:ext uri="{FF2B5EF4-FFF2-40B4-BE49-F238E27FC236}">
                <a16:creationId xmlns:a16="http://schemas.microsoft.com/office/drawing/2014/main" id="{3243C1EA-727A-E21E-54E3-77DF1630A2C6}"/>
              </a:ext>
            </a:extLst>
          </p:cNvPr>
          <p:cNvSpPr>
            <a:spLocks noGrp="1"/>
          </p:cNvSpPr>
          <p:nvPr>
            <p:ph type="title"/>
          </p:nvPr>
        </p:nvSpPr>
        <p:spPr/>
        <p:txBody>
          <a:bodyPr/>
          <a:lstStyle/>
          <a:p>
            <a:r>
              <a:rPr lang="en-US" dirty="0"/>
              <a:t>Workshop: Key Points</a:t>
            </a:r>
          </a:p>
        </p:txBody>
      </p:sp>
    </p:spTree>
    <p:extLst>
      <p:ext uri="{BB962C8B-B14F-4D97-AF65-F5344CB8AC3E}">
        <p14:creationId xmlns:p14="http://schemas.microsoft.com/office/powerpoint/2010/main" val="1992083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C2FDD65-F6C6-1BDF-C8A7-481F648861F4}"/>
              </a:ext>
            </a:extLst>
          </p:cNvPr>
          <p:cNvSpPr>
            <a:spLocks noGrp="1"/>
          </p:cNvSpPr>
          <p:nvPr>
            <p:ph idx="1"/>
          </p:nvPr>
        </p:nvSpPr>
        <p:spPr>
          <a:xfrm>
            <a:off x="685800" y="2088894"/>
            <a:ext cx="10820400" cy="4004733"/>
          </a:xfrm>
        </p:spPr>
        <p:txBody>
          <a:bodyPr>
            <a:normAutofit/>
          </a:bodyPr>
          <a:lstStyle/>
          <a:p>
            <a:pPr marL="0" indent="0">
              <a:buNone/>
            </a:pPr>
            <a:endParaRPr lang="en-US" dirty="0"/>
          </a:p>
          <a:p>
            <a:r>
              <a:rPr lang="en-US" dirty="0"/>
              <a:t>Specific words matter: learning what to enter into an AI tools to get the desired behavior is called “prompt engineering” and takes time</a:t>
            </a:r>
          </a:p>
          <a:p>
            <a:r>
              <a:rPr lang="en-US" dirty="0"/>
              <a:t>Copilot can only access information openly available online, meaning any resource behind a paywall or in print will be missed</a:t>
            </a:r>
          </a:p>
          <a:p>
            <a:r>
              <a:rPr lang="en-US" dirty="0"/>
              <a:t>Judging the accuracy or usefulness of AI output often requires some knowledge of the subject beforehand</a:t>
            </a:r>
          </a:p>
          <a:p>
            <a:pPr lvl="1"/>
            <a:endParaRPr lang="en-US" dirty="0"/>
          </a:p>
        </p:txBody>
      </p:sp>
      <p:sp>
        <p:nvSpPr>
          <p:cNvPr id="5" name="Title 4">
            <a:extLst>
              <a:ext uri="{FF2B5EF4-FFF2-40B4-BE49-F238E27FC236}">
                <a16:creationId xmlns:a16="http://schemas.microsoft.com/office/drawing/2014/main" id="{BC906641-AF2E-C8D4-C7D6-E60DD55E6C5B}"/>
              </a:ext>
            </a:extLst>
          </p:cNvPr>
          <p:cNvSpPr>
            <a:spLocks noGrp="1"/>
          </p:cNvSpPr>
          <p:nvPr>
            <p:ph type="title"/>
          </p:nvPr>
        </p:nvSpPr>
        <p:spPr/>
        <p:txBody>
          <a:bodyPr/>
          <a:lstStyle/>
          <a:p>
            <a:r>
              <a:rPr lang="en-US" dirty="0"/>
              <a:t>Key Points Continued</a:t>
            </a:r>
          </a:p>
        </p:txBody>
      </p:sp>
    </p:spTree>
    <p:extLst>
      <p:ext uri="{BB962C8B-B14F-4D97-AF65-F5344CB8AC3E}">
        <p14:creationId xmlns:p14="http://schemas.microsoft.com/office/powerpoint/2010/main" val="6281024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0E8AFB-183F-2FAF-137C-FA9B605AD0B6}"/>
              </a:ext>
            </a:extLst>
          </p:cNvPr>
          <p:cNvSpPr>
            <a:spLocks noGrp="1"/>
          </p:cNvSpPr>
          <p:nvPr>
            <p:ph type="title"/>
          </p:nvPr>
        </p:nvSpPr>
        <p:spPr>
          <a:xfrm>
            <a:off x="2895600" y="362037"/>
            <a:ext cx="8610600" cy="1293028"/>
          </a:xfrm>
        </p:spPr>
        <p:txBody>
          <a:bodyPr/>
          <a:lstStyle/>
          <a:p>
            <a:r>
              <a:rPr lang="en-US" dirty="0"/>
              <a:t>Student Response</a:t>
            </a:r>
          </a:p>
        </p:txBody>
      </p:sp>
      <p:sp>
        <p:nvSpPr>
          <p:cNvPr id="3" name="Content Placeholder 2">
            <a:extLst>
              <a:ext uri="{FF2B5EF4-FFF2-40B4-BE49-F238E27FC236}">
                <a16:creationId xmlns:a16="http://schemas.microsoft.com/office/drawing/2014/main" id="{B9AFCFA3-7481-3F1A-7E11-7E6CBF7B2B8C}"/>
              </a:ext>
            </a:extLst>
          </p:cNvPr>
          <p:cNvSpPr>
            <a:spLocks noGrp="1"/>
          </p:cNvSpPr>
          <p:nvPr>
            <p:ph idx="1"/>
          </p:nvPr>
        </p:nvSpPr>
        <p:spPr/>
        <p:txBody>
          <a:bodyPr/>
          <a:lstStyle/>
          <a:p>
            <a:r>
              <a:rPr lang="en-US" dirty="0"/>
              <a:t>Twenty-two (22) students attended the workshop.</a:t>
            </a:r>
          </a:p>
          <a:p>
            <a:pPr lvl="1"/>
            <a:r>
              <a:rPr lang="en-US" dirty="0"/>
              <a:t>Discussions and questions</a:t>
            </a:r>
          </a:p>
          <a:p>
            <a:endParaRPr lang="en-US" dirty="0"/>
          </a:p>
          <a:p>
            <a:r>
              <a:rPr lang="en-US" dirty="0"/>
              <a:t>Only two (2) responded to the Boot Camp feedback survey for the workshop</a:t>
            </a:r>
          </a:p>
          <a:p>
            <a:pPr lvl="1"/>
            <a:r>
              <a:rPr lang="en-US" dirty="0"/>
              <a:t>Both students gave the workshop the highest rankings for all questions</a:t>
            </a:r>
          </a:p>
          <a:p>
            <a:pPr lvl="1"/>
            <a:r>
              <a:rPr lang="en-US" dirty="0"/>
              <a:t>One student entered a textbox comment and included the following statement:</a:t>
            </a:r>
          </a:p>
          <a:p>
            <a:pPr lvl="2"/>
            <a:r>
              <a:rPr lang="en-US" dirty="0"/>
              <a:t>“Considering AI tools are here to stay, it would be great if we could get a workshop in prompt engineering.”</a:t>
            </a:r>
          </a:p>
          <a:p>
            <a:pPr lvl="2"/>
            <a:endParaRPr lang="en-US" dirty="0"/>
          </a:p>
        </p:txBody>
      </p:sp>
    </p:spTree>
    <p:extLst>
      <p:ext uri="{BB962C8B-B14F-4D97-AF65-F5344CB8AC3E}">
        <p14:creationId xmlns:p14="http://schemas.microsoft.com/office/powerpoint/2010/main" val="223692347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F2385C-267C-5A9B-E8DA-D355E5C8B521}"/>
              </a:ext>
            </a:extLst>
          </p:cNvPr>
          <p:cNvSpPr>
            <a:spLocks noGrp="1"/>
          </p:cNvSpPr>
          <p:nvPr>
            <p:ph type="title"/>
          </p:nvPr>
        </p:nvSpPr>
        <p:spPr>
          <a:xfrm>
            <a:off x="2175641" y="764373"/>
            <a:ext cx="9330559" cy="1293028"/>
          </a:xfrm>
        </p:spPr>
        <p:txBody>
          <a:bodyPr/>
          <a:lstStyle/>
          <a:p>
            <a:r>
              <a:rPr lang="en-US" dirty="0"/>
              <a:t>Outside Instruction Requests</a:t>
            </a:r>
          </a:p>
        </p:txBody>
      </p:sp>
      <p:sp>
        <p:nvSpPr>
          <p:cNvPr id="3" name="Content Placeholder 2">
            <a:extLst>
              <a:ext uri="{FF2B5EF4-FFF2-40B4-BE49-F238E27FC236}">
                <a16:creationId xmlns:a16="http://schemas.microsoft.com/office/drawing/2014/main" id="{2FFFBDCA-226D-9045-0636-7EF431C8F2B7}"/>
              </a:ext>
            </a:extLst>
          </p:cNvPr>
          <p:cNvSpPr>
            <a:spLocks noGrp="1"/>
          </p:cNvSpPr>
          <p:nvPr>
            <p:ph idx="1"/>
          </p:nvPr>
        </p:nvSpPr>
        <p:spPr/>
        <p:txBody>
          <a:bodyPr/>
          <a:lstStyle/>
          <a:p>
            <a:r>
              <a:rPr lang="en-US" dirty="0"/>
              <a:t>Students have asked about using AI during IL sessions in other classes</a:t>
            </a:r>
          </a:p>
          <a:p>
            <a:r>
              <a:rPr lang="en-US" dirty="0"/>
              <a:t>Students inquire about prompt engineering resources or workshops</a:t>
            </a:r>
          </a:p>
          <a:p>
            <a:r>
              <a:rPr lang="en-US" dirty="0"/>
              <a:t>Course-integrated Library Instruction:</a:t>
            </a:r>
          </a:p>
          <a:p>
            <a:pPr lvl="1">
              <a:buFont typeface="Wingdings" pitchFamily="2" charset="2"/>
              <a:buChar char="Ø"/>
            </a:pPr>
            <a:r>
              <a:rPr lang="en-US" dirty="0"/>
              <a:t> Doctoral courses/seminars</a:t>
            </a:r>
          </a:p>
          <a:p>
            <a:pPr lvl="1">
              <a:buFont typeface="Wingdings" pitchFamily="2" charset="2"/>
              <a:buChar char="Ø"/>
            </a:pPr>
            <a:r>
              <a:rPr lang="en-US" dirty="0"/>
              <a:t> Some students were reticent about AI in the planned sessions</a:t>
            </a:r>
          </a:p>
        </p:txBody>
      </p:sp>
    </p:spTree>
    <p:extLst>
      <p:ext uri="{BB962C8B-B14F-4D97-AF65-F5344CB8AC3E}">
        <p14:creationId xmlns:p14="http://schemas.microsoft.com/office/powerpoint/2010/main" val="250709313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750BB8-2966-2E15-F664-2775FF168E8F}"/>
              </a:ext>
            </a:extLst>
          </p:cNvPr>
          <p:cNvSpPr>
            <a:spLocks noGrp="1"/>
          </p:cNvSpPr>
          <p:nvPr>
            <p:ph type="title"/>
          </p:nvPr>
        </p:nvSpPr>
        <p:spPr/>
        <p:txBody>
          <a:bodyPr/>
          <a:lstStyle/>
          <a:p>
            <a:r>
              <a:rPr lang="en-US" dirty="0"/>
              <a:t>Faculty Reactions</a:t>
            </a:r>
          </a:p>
        </p:txBody>
      </p:sp>
      <p:sp>
        <p:nvSpPr>
          <p:cNvPr id="3" name="Content Placeholder 2">
            <a:extLst>
              <a:ext uri="{FF2B5EF4-FFF2-40B4-BE49-F238E27FC236}">
                <a16:creationId xmlns:a16="http://schemas.microsoft.com/office/drawing/2014/main" id="{BCEE1C99-9B14-773E-DEC0-86DBFF3356ED}"/>
              </a:ext>
            </a:extLst>
          </p:cNvPr>
          <p:cNvSpPr>
            <a:spLocks noGrp="1"/>
          </p:cNvSpPr>
          <p:nvPr>
            <p:ph idx="1"/>
          </p:nvPr>
        </p:nvSpPr>
        <p:spPr/>
        <p:txBody>
          <a:bodyPr/>
          <a:lstStyle/>
          <a:p>
            <a:r>
              <a:rPr lang="en-US" dirty="0"/>
              <a:t>Auburn faculty may be AI boosters, skeptics, or anything in between</a:t>
            </a:r>
          </a:p>
          <a:p>
            <a:r>
              <a:rPr lang="en-US" dirty="0"/>
              <a:t>Favorably disposed faculty hope it can generate ideas, help students practice discernment, or reduce the learning curve for coding</a:t>
            </a:r>
          </a:p>
          <a:p>
            <a:r>
              <a:rPr lang="en-US" dirty="0"/>
              <a:t>Some believe the negatives outweigh any benefits</a:t>
            </a:r>
          </a:p>
          <a:p>
            <a:pPr lvl="1"/>
            <a:r>
              <a:rPr lang="en-US" dirty="0"/>
              <a:t>“Just don’t do it.” —one instructor’s response to a grad student’s in-class query </a:t>
            </a:r>
          </a:p>
          <a:p>
            <a:r>
              <a:rPr lang="en-US" dirty="0"/>
              <a:t>Most are on the fence, primarily concerned about necessary changes to their teaching and course design in response to student use of AI</a:t>
            </a:r>
          </a:p>
        </p:txBody>
      </p:sp>
    </p:spTree>
    <p:extLst>
      <p:ext uri="{BB962C8B-B14F-4D97-AF65-F5344CB8AC3E}">
        <p14:creationId xmlns:p14="http://schemas.microsoft.com/office/powerpoint/2010/main" val="275974631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6B7F6A-6849-07E2-1E03-5F525083FD43}"/>
              </a:ext>
            </a:extLst>
          </p:cNvPr>
          <p:cNvSpPr>
            <a:spLocks noGrp="1"/>
          </p:cNvSpPr>
          <p:nvPr>
            <p:ph type="title"/>
          </p:nvPr>
        </p:nvSpPr>
        <p:spPr>
          <a:xfrm>
            <a:off x="2112579" y="764373"/>
            <a:ext cx="9393621" cy="1293028"/>
          </a:xfrm>
        </p:spPr>
        <p:txBody>
          <a:bodyPr/>
          <a:lstStyle/>
          <a:p>
            <a:r>
              <a:rPr lang="en-US" dirty="0"/>
              <a:t>Ready-Made vs. Customized AI</a:t>
            </a:r>
          </a:p>
        </p:txBody>
      </p:sp>
      <p:sp>
        <p:nvSpPr>
          <p:cNvPr id="3" name="Content Placeholder 2">
            <a:extLst>
              <a:ext uri="{FF2B5EF4-FFF2-40B4-BE49-F238E27FC236}">
                <a16:creationId xmlns:a16="http://schemas.microsoft.com/office/drawing/2014/main" id="{DF0786AA-593A-6FF5-76A3-BEE43FB0B4D7}"/>
              </a:ext>
            </a:extLst>
          </p:cNvPr>
          <p:cNvSpPr>
            <a:spLocks noGrp="1"/>
          </p:cNvSpPr>
          <p:nvPr>
            <p:ph idx="1"/>
          </p:nvPr>
        </p:nvSpPr>
        <p:spPr/>
        <p:txBody>
          <a:bodyPr/>
          <a:lstStyle/>
          <a:p>
            <a:r>
              <a:rPr lang="en-US" dirty="0"/>
              <a:t>Generative AI can work “out of the box” or with “some assembly required”</a:t>
            </a:r>
          </a:p>
          <a:p>
            <a:r>
              <a:rPr lang="en-US" dirty="0"/>
              <a:t>New or less experienced users may want the easiest process</a:t>
            </a:r>
          </a:p>
          <a:p>
            <a:r>
              <a:rPr lang="en-US" dirty="0"/>
              <a:t>Power users may want to progressively train the tool or build their own</a:t>
            </a:r>
          </a:p>
          <a:p>
            <a:r>
              <a:rPr lang="en-US" dirty="0"/>
              <a:t>Auburn pilot: build custom chatbots in Azure’s </a:t>
            </a:r>
            <a:r>
              <a:rPr lang="en-US" dirty="0" err="1"/>
              <a:t>OpenAI</a:t>
            </a:r>
            <a:r>
              <a:rPr lang="en-US" dirty="0"/>
              <a:t> instance</a:t>
            </a:r>
          </a:p>
          <a:p>
            <a:r>
              <a:rPr lang="en-US" dirty="0"/>
              <a:t>As with most things, better results require more effort</a:t>
            </a:r>
          </a:p>
          <a:p>
            <a:r>
              <a:rPr lang="en-US" dirty="0"/>
              <a:t>What tradeoffs are students willing to make in terms of time and energy?</a:t>
            </a:r>
          </a:p>
        </p:txBody>
      </p:sp>
    </p:spTree>
    <p:extLst>
      <p:ext uri="{BB962C8B-B14F-4D97-AF65-F5344CB8AC3E}">
        <p14:creationId xmlns:p14="http://schemas.microsoft.com/office/powerpoint/2010/main" val="254742823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D17173-6962-B593-078D-BA03D319091C}"/>
              </a:ext>
            </a:extLst>
          </p:cNvPr>
          <p:cNvSpPr>
            <a:spLocks noGrp="1"/>
          </p:cNvSpPr>
          <p:nvPr>
            <p:ph type="title"/>
          </p:nvPr>
        </p:nvSpPr>
        <p:spPr>
          <a:xfrm>
            <a:off x="2159000" y="764373"/>
            <a:ext cx="9347200" cy="1293028"/>
          </a:xfrm>
        </p:spPr>
        <p:txBody>
          <a:bodyPr/>
          <a:lstStyle/>
          <a:p>
            <a:r>
              <a:rPr lang="en-US" dirty="0"/>
              <a:t>Takeaways &amp; Recommendations</a:t>
            </a:r>
          </a:p>
        </p:txBody>
      </p:sp>
      <p:sp>
        <p:nvSpPr>
          <p:cNvPr id="3" name="Content Placeholder 2">
            <a:extLst>
              <a:ext uri="{FF2B5EF4-FFF2-40B4-BE49-F238E27FC236}">
                <a16:creationId xmlns:a16="http://schemas.microsoft.com/office/drawing/2014/main" id="{D178CF88-9EE2-0103-B929-D90D30B4A21A}"/>
              </a:ext>
            </a:extLst>
          </p:cNvPr>
          <p:cNvSpPr>
            <a:spLocks noGrp="1"/>
          </p:cNvSpPr>
          <p:nvPr>
            <p:ph idx="1"/>
          </p:nvPr>
        </p:nvSpPr>
        <p:spPr/>
        <p:txBody>
          <a:bodyPr/>
          <a:lstStyle/>
          <a:p>
            <a:r>
              <a:rPr lang="en-US" dirty="0"/>
              <a:t>These technologies aren’t going anywhere</a:t>
            </a:r>
          </a:p>
          <a:p>
            <a:r>
              <a:rPr lang="en-US" dirty="0"/>
              <a:t>Librarians need to be aware and able to answer user questions about AI</a:t>
            </a:r>
          </a:p>
          <a:p>
            <a:r>
              <a:rPr lang="en-US" dirty="0"/>
              <a:t>Students need the skills to use the tools appropriately</a:t>
            </a:r>
          </a:p>
          <a:p>
            <a:r>
              <a:rPr lang="en-US" dirty="0"/>
              <a:t>Trending toward becoming an essential component of IL instruction</a:t>
            </a:r>
          </a:p>
          <a:p>
            <a:r>
              <a:rPr lang="en-US" dirty="0"/>
              <a:t>Librarians should take the initiative and offer workshops when possible</a:t>
            </a:r>
          </a:p>
        </p:txBody>
      </p:sp>
    </p:spTree>
    <p:extLst>
      <p:ext uri="{BB962C8B-B14F-4D97-AF65-F5344CB8AC3E}">
        <p14:creationId xmlns:p14="http://schemas.microsoft.com/office/powerpoint/2010/main" val="31409808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4F0F91-04F6-66D1-BF3A-CE849B42B3CC}"/>
              </a:ext>
            </a:extLst>
          </p:cNvPr>
          <p:cNvSpPr>
            <a:spLocks noGrp="1"/>
          </p:cNvSpPr>
          <p:nvPr>
            <p:ph type="title"/>
          </p:nvPr>
        </p:nvSpPr>
        <p:spPr/>
        <p:txBody>
          <a:bodyPr/>
          <a:lstStyle/>
          <a:p>
            <a:r>
              <a:rPr lang="en-US" dirty="0"/>
              <a:t>Who are we?</a:t>
            </a:r>
          </a:p>
        </p:txBody>
      </p:sp>
      <p:sp>
        <p:nvSpPr>
          <p:cNvPr id="3" name="Content Placeholder 2">
            <a:extLst>
              <a:ext uri="{FF2B5EF4-FFF2-40B4-BE49-F238E27FC236}">
                <a16:creationId xmlns:a16="http://schemas.microsoft.com/office/drawing/2014/main" id="{0A8C4E69-43DA-4103-D5C0-E4810B1D28ED}"/>
              </a:ext>
            </a:extLst>
          </p:cNvPr>
          <p:cNvSpPr>
            <a:spLocks noGrp="1"/>
          </p:cNvSpPr>
          <p:nvPr>
            <p:ph idx="1"/>
          </p:nvPr>
        </p:nvSpPr>
        <p:spPr/>
        <p:txBody>
          <a:bodyPr/>
          <a:lstStyle/>
          <a:p>
            <a:r>
              <a:rPr lang="en-US" dirty="0"/>
              <a:t>Ali Krzton, Research Data Management Librarian</a:t>
            </a:r>
          </a:p>
          <a:p>
            <a:pPr lvl="1">
              <a:buFont typeface="Wingdings" pitchFamily="2" charset="2"/>
              <a:buChar char="Ø"/>
            </a:pPr>
            <a:r>
              <a:rPr lang="en-US" dirty="0"/>
              <a:t> Instruction for students related to data literacy</a:t>
            </a:r>
          </a:p>
          <a:p>
            <a:pPr lvl="1">
              <a:buFont typeface="Wingdings" pitchFamily="2" charset="2"/>
              <a:buChar char="Ø"/>
            </a:pPr>
            <a:r>
              <a:rPr lang="en-US" dirty="0"/>
              <a:t> Expertise in research data management and data workflows</a:t>
            </a:r>
          </a:p>
          <a:p>
            <a:pPr lvl="1">
              <a:buFont typeface="Wingdings" pitchFamily="2" charset="2"/>
              <a:buChar char="Ø"/>
            </a:pPr>
            <a:r>
              <a:rPr lang="en-US" dirty="0"/>
              <a:t> Scholarly interest in AI as it relates to information science</a:t>
            </a:r>
          </a:p>
          <a:p>
            <a:r>
              <a:rPr lang="en-US" dirty="0"/>
              <a:t>Todd Shipman, Education Librarian</a:t>
            </a:r>
          </a:p>
          <a:p>
            <a:pPr lvl="1">
              <a:buFont typeface="Wingdings" pitchFamily="2" charset="2"/>
              <a:buChar char="Ø"/>
            </a:pPr>
            <a:r>
              <a:rPr lang="en-US" dirty="0"/>
              <a:t> Information literacy instruction in liaison areas</a:t>
            </a:r>
          </a:p>
          <a:p>
            <a:pPr lvl="1">
              <a:buFont typeface="Wingdings" pitchFamily="2" charset="2"/>
              <a:buChar char="Ø"/>
            </a:pPr>
            <a:r>
              <a:rPr lang="en-US" dirty="0"/>
              <a:t> Research support for a large number of graduate students in liaison areas</a:t>
            </a:r>
          </a:p>
          <a:p>
            <a:pPr lvl="1">
              <a:buFont typeface="Wingdings" pitchFamily="2" charset="2"/>
              <a:buChar char="Ø"/>
            </a:pPr>
            <a:r>
              <a:rPr lang="en-US" dirty="0"/>
              <a:t> Instruction for new faculty related to library resources and tools</a:t>
            </a:r>
          </a:p>
        </p:txBody>
      </p:sp>
    </p:spTree>
    <p:extLst>
      <p:ext uri="{BB962C8B-B14F-4D97-AF65-F5344CB8AC3E}">
        <p14:creationId xmlns:p14="http://schemas.microsoft.com/office/powerpoint/2010/main" val="4942444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6A85F9-E52E-D3B0-1CA8-71159991D283}"/>
              </a:ext>
            </a:extLst>
          </p:cNvPr>
          <p:cNvSpPr>
            <a:spLocks noGrp="1"/>
          </p:cNvSpPr>
          <p:nvPr>
            <p:ph type="title"/>
          </p:nvPr>
        </p:nvSpPr>
        <p:spPr/>
        <p:txBody>
          <a:bodyPr/>
          <a:lstStyle/>
          <a:p>
            <a:r>
              <a:rPr lang="en-US" dirty="0"/>
              <a:t>Questions?</a:t>
            </a:r>
          </a:p>
        </p:txBody>
      </p:sp>
      <p:sp>
        <p:nvSpPr>
          <p:cNvPr id="3" name="Content Placeholder 2">
            <a:extLst>
              <a:ext uri="{FF2B5EF4-FFF2-40B4-BE49-F238E27FC236}">
                <a16:creationId xmlns:a16="http://schemas.microsoft.com/office/drawing/2014/main" id="{5E17883D-3BEA-7AE7-3709-D5F9A15F4A04}"/>
              </a:ext>
            </a:extLst>
          </p:cNvPr>
          <p:cNvSpPr>
            <a:spLocks noGrp="1"/>
          </p:cNvSpPr>
          <p:nvPr>
            <p:ph idx="1"/>
          </p:nvPr>
        </p:nvSpPr>
        <p:spPr>
          <a:xfrm>
            <a:off x="685800" y="2194560"/>
            <a:ext cx="7086600" cy="1937173"/>
          </a:xfrm>
        </p:spPr>
        <p:txBody>
          <a:bodyPr/>
          <a:lstStyle/>
          <a:p>
            <a:r>
              <a:rPr lang="en-US" dirty="0"/>
              <a:t>We welcome further discussion of these issues</a:t>
            </a:r>
          </a:p>
          <a:p>
            <a:r>
              <a:rPr lang="en-US" dirty="0"/>
              <a:t>Feel free to contact us:</a:t>
            </a:r>
          </a:p>
          <a:p>
            <a:pPr lvl="1"/>
            <a:r>
              <a:rPr lang="en-US" dirty="0"/>
              <a:t>Ali </a:t>
            </a:r>
            <a:r>
              <a:rPr lang="en-US" dirty="0" err="1"/>
              <a:t>Krzton</a:t>
            </a:r>
            <a:r>
              <a:rPr lang="en-US" dirty="0"/>
              <a:t> </a:t>
            </a:r>
            <a:r>
              <a:rPr lang="en-US" dirty="0">
                <a:hlinkClick r:id="rId2"/>
              </a:rPr>
              <a:t>alk0043@auburn.edu</a:t>
            </a:r>
            <a:endParaRPr lang="en-US" dirty="0"/>
          </a:p>
          <a:p>
            <a:pPr lvl="1"/>
            <a:r>
              <a:rPr lang="en-US" dirty="0"/>
              <a:t>Todd Shipman </a:t>
            </a:r>
            <a:r>
              <a:rPr lang="en-US" dirty="0">
                <a:hlinkClick r:id="rId3"/>
              </a:rPr>
              <a:t>tas0011@auburn.edu</a:t>
            </a:r>
            <a:r>
              <a:rPr lang="en-US" dirty="0"/>
              <a:t> </a:t>
            </a:r>
          </a:p>
        </p:txBody>
      </p:sp>
      <p:sp>
        <p:nvSpPr>
          <p:cNvPr id="4" name="TextBox 3">
            <a:extLst>
              <a:ext uri="{FF2B5EF4-FFF2-40B4-BE49-F238E27FC236}">
                <a16:creationId xmlns:a16="http://schemas.microsoft.com/office/drawing/2014/main" id="{4B755B1C-0C6A-C20F-40A7-91BCAE8360C5}"/>
              </a:ext>
            </a:extLst>
          </p:cNvPr>
          <p:cNvSpPr txBox="1"/>
          <p:nvPr/>
        </p:nvSpPr>
        <p:spPr>
          <a:xfrm>
            <a:off x="6096000" y="5129115"/>
            <a:ext cx="4013200" cy="523220"/>
          </a:xfrm>
          <a:prstGeom prst="rect">
            <a:avLst/>
          </a:prstGeom>
          <a:noFill/>
        </p:spPr>
        <p:txBody>
          <a:bodyPr wrap="square" rtlCol="0">
            <a:spAutoFit/>
          </a:bodyPr>
          <a:lstStyle/>
          <a:p>
            <a:r>
              <a:rPr lang="en-US" sz="2800" dirty="0"/>
              <a:t>Thanks for listening!</a:t>
            </a:r>
          </a:p>
        </p:txBody>
      </p:sp>
      <p:pic>
        <p:nvPicPr>
          <p:cNvPr id="6" name="Picture 5" descr="A screenshot of a computer&#10;&#10;Description automatically generated">
            <a:extLst>
              <a:ext uri="{FF2B5EF4-FFF2-40B4-BE49-F238E27FC236}">
                <a16:creationId xmlns:a16="http://schemas.microsoft.com/office/drawing/2014/main" id="{EF8187B6-ED6B-66DF-0289-45703F6A3ABE}"/>
              </a:ext>
            </a:extLst>
          </p:cNvPr>
          <p:cNvPicPr>
            <a:picLocks noChangeAspect="1"/>
          </p:cNvPicPr>
          <p:nvPr/>
        </p:nvPicPr>
        <p:blipFill rotWithShape="1">
          <a:blip r:embed="rId4"/>
          <a:srcRect l="32733" t="7300" r="5284" b="44339"/>
          <a:stretch/>
        </p:blipFill>
        <p:spPr>
          <a:xfrm>
            <a:off x="685800" y="4268892"/>
            <a:ext cx="4817534" cy="2243667"/>
          </a:xfrm>
          <a:prstGeom prst="rect">
            <a:avLst/>
          </a:prstGeom>
        </p:spPr>
      </p:pic>
    </p:spTree>
    <p:extLst>
      <p:ext uri="{BB962C8B-B14F-4D97-AF65-F5344CB8AC3E}">
        <p14:creationId xmlns:p14="http://schemas.microsoft.com/office/powerpoint/2010/main" val="4761507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295ADC-B776-42DE-1FA1-EF0B9F2D7B06}"/>
              </a:ext>
            </a:extLst>
          </p:cNvPr>
          <p:cNvSpPr>
            <a:spLocks noGrp="1"/>
          </p:cNvSpPr>
          <p:nvPr>
            <p:ph type="title"/>
          </p:nvPr>
        </p:nvSpPr>
        <p:spPr/>
        <p:txBody>
          <a:bodyPr/>
          <a:lstStyle/>
          <a:p>
            <a:r>
              <a:rPr lang="en-US" dirty="0"/>
              <a:t>Auburn facts and Figures</a:t>
            </a:r>
          </a:p>
        </p:txBody>
      </p:sp>
      <p:sp>
        <p:nvSpPr>
          <p:cNvPr id="3" name="Content Placeholder 2">
            <a:extLst>
              <a:ext uri="{FF2B5EF4-FFF2-40B4-BE49-F238E27FC236}">
                <a16:creationId xmlns:a16="http://schemas.microsoft.com/office/drawing/2014/main" id="{EC7C979D-56D5-0CE7-608D-CD2389F9C853}"/>
              </a:ext>
            </a:extLst>
          </p:cNvPr>
          <p:cNvSpPr>
            <a:spLocks noGrp="1"/>
          </p:cNvSpPr>
          <p:nvPr>
            <p:ph idx="1"/>
          </p:nvPr>
        </p:nvSpPr>
        <p:spPr>
          <a:xfrm>
            <a:off x="685800" y="2194560"/>
            <a:ext cx="6536267" cy="4024125"/>
          </a:xfrm>
        </p:spPr>
        <p:txBody>
          <a:bodyPr/>
          <a:lstStyle/>
          <a:p>
            <a:r>
              <a:rPr lang="en-US" dirty="0"/>
              <a:t>Auburn University is a public land grant research university in Auburn, AL</a:t>
            </a:r>
          </a:p>
          <a:p>
            <a:r>
              <a:rPr lang="en-US" dirty="0"/>
              <a:t>Combined enrollment (incl. graduate and professional students) exceeds 31,000</a:t>
            </a:r>
          </a:p>
          <a:p>
            <a:r>
              <a:rPr lang="en-US" dirty="0"/>
              <a:t>Graduate programs and online courses are areas of growth</a:t>
            </a:r>
          </a:p>
          <a:p>
            <a:r>
              <a:rPr lang="en-US" dirty="0"/>
              <a:t>At Auburn University Libraries, most librarians do information literacy instruction according to their liaison areas or functional specialties</a:t>
            </a:r>
          </a:p>
        </p:txBody>
      </p:sp>
      <p:pic>
        <p:nvPicPr>
          <p:cNvPr id="5" name="Picture 4" descr="A bird flying over a branch&#10;&#10;Description automatically generated">
            <a:extLst>
              <a:ext uri="{FF2B5EF4-FFF2-40B4-BE49-F238E27FC236}">
                <a16:creationId xmlns:a16="http://schemas.microsoft.com/office/drawing/2014/main" id="{00F4E20F-F494-A752-B853-0074B25A0784}"/>
              </a:ext>
            </a:extLst>
          </p:cNvPr>
          <p:cNvPicPr>
            <a:picLocks noChangeAspect="1"/>
          </p:cNvPicPr>
          <p:nvPr/>
        </p:nvPicPr>
        <p:blipFill>
          <a:blip r:embed="rId2"/>
          <a:stretch>
            <a:fillRect/>
          </a:stretch>
        </p:blipFill>
        <p:spPr>
          <a:xfrm>
            <a:off x="7350928" y="2194560"/>
            <a:ext cx="4155272" cy="2743199"/>
          </a:xfrm>
          <a:prstGeom prst="rect">
            <a:avLst/>
          </a:prstGeom>
        </p:spPr>
      </p:pic>
    </p:spTree>
    <p:extLst>
      <p:ext uri="{BB962C8B-B14F-4D97-AF65-F5344CB8AC3E}">
        <p14:creationId xmlns:p14="http://schemas.microsoft.com/office/powerpoint/2010/main" val="39517128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54BC8-5840-1FEA-AF67-ABA38CFFB84D}"/>
              </a:ext>
            </a:extLst>
          </p:cNvPr>
          <p:cNvSpPr>
            <a:spLocks noGrp="1"/>
          </p:cNvSpPr>
          <p:nvPr>
            <p:ph type="title"/>
          </p:nvPr>
        </p:nvSpPr>
        <p:spPr/>
        <p:txBody>
          <a:bodyPr/>
          <a:lstStyle/>
          <a:p>
            <a:r>
              <a:rPr lang="en-US" dirty="0"/>
              <a:t>Landscape Overview</a:t>
            </a:r>
          </a:p>
        </p:txBody>
      </p:sp>
      <p:sp>
        <p:nvSpPr>
          <p:cNvPr id="3" name="Content Placeholder 2">
            <a:extLst>
              <a:ext uri="{FF2B5EF4-FFF2-40B4-BE49-F238E27FC236}">
                <a16:creationId xmlns:a16="http://schemas.microsoft.com/office/drawing/2014/main" id="{CE7C65BE-7F6B-B14F-4DAE-9666B4A77027}"/>
              </a:ext>
            </a:extLst>
          </p:cNvPr>
          <p:cNvSpPr>
            <a:spLocks noGrp="1"/>
          </p:cNvSpPr>
          <p:nvPr>
            <p:ph idx="1"/>
          </p:nvPr>
        </p:nvSpPr>
        <p:spPr/>
        <p:txBody>
          <a:bodyPr/>
          <a:lstStyle/>
          <a:p>
            <a:r>
              <a:rPr lang="en-US" dirty="0"/>
              <a:t>The proliferation of generative AI challenges information literacy instruction paradigms. Some tools students may know and or use include:</a:t>
            </a:r>
          </a:p>
          <a:p>
            <a:pPr lvl="1">
              <a:buFont typeface="Wingdings" pitchFamily="2" charset="2"/>
              <a:buChar char="Ø"/>
            </a:pPr>
            <a:r>
              <a:rPr lang="en-US" dirty="0"/>
              <a:t> </a:t>
            </a:r>
            <a:r>
              <a:rPr lang="en-US" dirty="0" err="1"/>
              <a:t>ChatGPT</a:t>
            </a:r>
            <a:endParaRPr lang="en-US" dirty="0"/>
          </a:p>
          <a:p>
            <a:pPr lvl="1">
              <a:buFont typeface="Wingdings" pitchFamily="2" charset="2"/>
              <a:buChar char="Ø"/>
            </a:pPr>
            <a:r>
              <a:rPr lang="en-US" dirty="0"/>
              <a:t> Microsoft Copilot and other AI assistants</a:t>
            </a:r>
          </a:p>
          <a:p>
            <a:pPr lvl="1">
              <a:buFont typeface="Wingdings" pitchFamily="2" charset="2"/>
              <a:buChar char="Ø"/>
            </a:pPr>
            <a:r>
              <a:rPr lang="en-US" dirty="0"/>
              <a:t> Image generators such as Adobe Firefly</a:t>
            </a:r>
          </a:p>
          <a:p>
            <a:pPr lvl="1">
              <a:buFont typeface="Wingdings" pitchFamily="2" charset="2"/>
              <a:buChar char="Ø"/>
            </a:pPr>
            <a:r>
              <a:rPr lang="en-US" dirty="0"/>
              <a:t> Custom products (for instance, within the university)</a:t>
            </a:r>
          </a:p>
          <a:p>
            <a:pPr lvl="1">
              <a:buFont typeface="Wingdings" pitchFamily="2" charset="2"/>
              <a:buChar char="Ø"/>
            </a:pPr>
            <a:r>
              <a:rPr lang="en-US" dirty="0"/>
              <a:t> Integrated services built with these (</a:t>
            </a:r>
            <a:r>
              <a:rPr lang="en-US" i="1" dirty="0"/>
              <a:t>may not be obvious</a:t>
            </a:r>
            <a:r>
              <a:rPr lang="en-US" dirty="0"/>
              <a:t>)</a:t>
            </a:r>
          </a:p>
        </p:txBody>
      </p:sp>
    </p:spTree>
    <p:extLst>
      <p:ext uri="{BB962C8B-B14F-4D97-AF65-F5344CB8AC3E}">
        <p14:creationId xmlns:p14="http://schemas.microsoft.com/office/powerpoint/2010/main" val="2291752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CF079-555C-644A-1CFA-FF7684207483}"/>
              </a:ext>
            </a:extLst>
          </p:cNvPr>
          <p:cNvSpPr>
            <a:spLocks noGrp="1"/>
          </p:cNvSpPr>
          <p:nvPr>
            <p:ph type="title"/>
          </p:nvPr>
        </p:nvSpPr>
        <p:spPr/>
        <p:txBody>
          <a:bodyPr/>
          <a:lstStyle/>
          <a:p>
            <a:r>
              <a:rPr lang="en-US" dirty="0"/>
              <a:t>AI at AU: State of Play</a:t>
            </a:r>
          </a:p>
        </p:txBody>
      </p:sp>
      <p:sp>
        <p:nvSpPr>
          <p:cNvPr id="3" name="Content Placeholder 2">
            <a:extLst>
              <a:ext uri="{FF2B5EF4-FFF2-40B4-BE49-F238E27FC236}">
                <a16:creationId xmlns:a16="http://schemas.microsoft.com/office/drawing/2014/main" id="{7D5349F6-CC3C-F735-5877-6B0A02F3A776}"/>
              </a:ext>
            </a:extLst>
          </p:cNvPr>
          <p:cNvSpPr>
            <a:spLocks noGrp="1"/>
          </p:cNvSpPr>
          <p:nvPr>
            <p:ph idx="1"/>
          </p:nvPr>
        </p:nvSpPr>
        <p:spPr>
          <a:xfrm>
            <a:off x="685800" y="2194560"/>
            <a:ext cx="10100733" cy="4024125"/>
          </a:xfrm>
        </p:spPr>
        <p:txBody>
          <a:bodyPr/>
          <a:lstStyle/>
          <a:p>
            <a:r>
              <a:rPr lang="en-US" dirty="0"/>
              <a:t>Auburn University is positioning itself to be a leader and innovator in AI teaching and learning</a:t>
            </a:r>
          </a:p>
          <a:p>
            <a:r>
              <a:rPr lang="en-US" dirty="0"/>
              <a:t>The AI@AU initiative serves as the centerpiece for a research community and a forum for presentations on topics related to AI: </a:t>
            </a:r>
            <a:r>
              <a:rPr lang="en-US" dirty="0">
                <a:hlinkClick r:id="rId2"/>
              </a:rPr>
              <a:t>https://eng.auburn.edu/ai-au/</a:t>
            </a:r>
            <a:endParaRPr lang="en-US" dirty="0"/>
          </a:p>
          <a:p>
            <a:r>
              <a:rPr lang="en-US" dirty="0"/>
              <a:t>The university Teaching and Learning office (</a:t>
            </a:r>
            <a:r>
              <a:rPr lang="en-US" dirty="0" err="1"/>
              <a:t>Biggio</a:t>
            </a:r>
            <a:r>
              <a:rPr lang="en-US" dirty="0"/>
              <a:t> Center) offers a course on “Teaching with AI @ Auburn”</a:t>
            </a:r>
          </a:p>
          <a:p>
            <a:r>
              <a:rPr lang="en-US" dirty="0"/>
              <a:t>Other campus offices strike a more cautionary tone: </a:t>
            </a:r>
            <a:r>
              <a:rPr lang="en-US" dirty="0">
                <a:hlinkClick r:id="rId3"/>
              </a:rPr>
              <a:t>https://www.auburn.edu/administration/oacp/AIGuidance.php</a:t>
            </a:r>
            <a:r>
              <a:rPr lang="en-US" dirty="0"/>
              <a:t> </a:t>
            </a:r>
          </a:p>
        </p:txBody>
      </p:sp>
    </p:spTree>
    <p:extLst>
      <p:ext uri="{BB962C8B-B14F-4D97-AF65-F5344CB8AC3E}">
        <p14:creationId xmlns:p14="http://schemas.microsoft.com/office/powerpoint/2010/main" val="31773285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diagram of a flowchart&#10;&#10;Description automatically generated">
            <a:extLst>
              <a:ext uri="{FF2B5EF4-FFF2-40B4-BE49-F238E27FC236}">
                <a16:creationId xmlns:a16="http://schemas.microsoft.com/office/drawing/2014/main" id="{B06B4395-47F8-F58D-2A63-7A0E697E5676}"/>
              </a:ext>
            </a:extLst>
          </p:cNvPr>
          <p:cNvPicPr>
            <a:picLocks noChangeAspect="1"/>
          </p:cNvPicPr>
          <p:nvPr/>
        </p:nvPicPr>
        <p:blipFill>
          <a:blip r:embed="rId2"/>
          <a:stretch>
            <a:fillRect/>
          </a:stretch>
        </p:blipFill>
        <p:spPr>
          <a:xfrm>
            <a:off x="8447617" y="1435100"/>
            <a:ext cx="3289300" cy="3987800"/>
          </a:xfrm>
          <a:prstGeom prst="rect">
            <a:avLst/>
          </a:prstGeom>
        </p:spPr>
      </p:pic>
      <p:pic>
        <p:nvPicPr>
          <p:cNvPr id="3" name="Picture 2" descr="A white paper with text&#10;&#10;Description automatically generated">
            <a:extLst>
              <a:ext uri="{FF2B5EF4-FFF2-40B4-BE49-F238E27FC236}">
                <a16:creationId xmlns:a16="http://schemas.microsoft.com/office/drawing/2014/main" id="{A944FB30-1359-9742-7987-881B8C6E4D85}"/>
              </a:ext>
            </a:extLst>
          </p:cNvPr>
          <p:cNvPicPr>
            <a:picLocks noChangeAspect="1"/>
          </p:cNvPicPr>
          <p:nvPr/>
        </p:nvPicPr>
        <p:blipFill>
          <a:blip r:embed="rId3"/>
          <a:stretch>
            <a:fillRect/>
          </a:stretch>
        </p:blipFill>
        <p:spPr>
          <a:xfrm>
            <a:off x="455083" y="1212859"/>
            <a:ext cx="7772400" cy="4432282"/>
          </a:xfrm>
          <a:prstGeom prst="rect">
            <a:avLst/>
          </a:prstGeom>
        </p:spPr>
      </p:pic>
      <p:sp>
        <p:nvSpPr>
          <p:cNvPr id="4" name="Oval 3">
            <a:extLst>
              <a:ext uri="{FF2B5EF4-FFF2-40B4-BE49-F238E27FC236}">
                <a16:creationId xmlns:a16="http://schemas.microsoft.com/office/drawing/2014/main" id="{7D54AEBA-C2D8-792B-7A0C-D7D0C30D30D7}"/>
              </a:ext>
            </a:extLst>
          </p:cNvPr>
          <p:cNvSpPr/>
          <p:nvPr/>
        </p:nvSpPr>
        <p:spPr>
          <a:xfrm>
            <a:off x="10278534" y="3547533"/>
            <a:ext cx="702733" cy="707684"/>
          </a:xfrm>
          <a:prstGeom prst="ellipse">
            <a:avLst/>
          </a:prstGeom>
          <a:noFill/>
          <a:ln w="381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A4EAF72F-90FE-59C5-154B-03ABC8D23F96}"/>
              </a:ext>
            </a:extLst>
          </p:cNvPr>
          <p:cNvSpPr/>
          <p:nvPr/>
        </p:nvSpPr>
        <p:spPr>
          <a:xfrm>
            <a:off x="745067" y="4622800"/>
            <a:ext cx="7306733" cy="397933"/>
          </a:xfrm>
          <a:prstGeom prst="rect">
            <a:avLst/>
          </a:prstGeom>
          <a:noFill/>
          <a:ln w="3810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822240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8CF92D-E62D-C923-52EF-73E75C46B88C}"/>
              </a:ext>
            </a:extLst>
          </p:cNvPr>
          <p:cNvSpPr>
            <a:spLocks noGrp="1"/>
          </p:cNvSpPr>
          <p:nvPr>
            <p:ph type="title"/>
          </p:nvPr>
        </p:nvSpPr>
        <p:spPr/>
        <p:txBody>
          <a:bodyPr/>
          <a:lstStyle/>
          <a:p>
            <a:r>
              <a:rPr lang="en-US" dirty="0"/>
              <a:t>Graduate Student Perspective</a:t>
            </a:r>
          </a:p>
        </p:txBody>
      </p:sp>
      <p:sp>
        <p:nvSpPr>
          <p:cNvPr id="3" name="Content Placeholder 2">
            <a:extLst>
              <a:ext uri="{FF2B5EF4-FFF2-40B4-BE49-F238E27FC236}">
                <a16:creationId xmlns:a16="http://schemas.microsoft.com/office/drawing/2014/main" id="{87750062-8D95-B590-150E-C22C52D98919}"/>
              </a:ext>
            </a:extLst>
          </p:cNvPr>
          <p:cNvSpPr>
            <a:spLocks noGrp="1"/>
          </p:cNvSpPr>
          <p:nvPr>
            <p:ph idx="1"/>
          </p:nvPr>
        </p:nvSpPr>
        <p:spPr>
          <a:xfrm>
            <a:off x="685800" y="2194560"/>
            <a:ext cx="10261600" cy="4024125"/>
          </a:xfrm>
        </p:spPr>
        <p:txBody>
          <a:bodyPr>
            <a:normAutofit/>
          </a:bodyPr>
          <a:lstStyle/>
          <a:p>
            <a:r>
              <a:rPr lang="en-US" dirty="0"/>
              <a:t>How can AI tools make my research more efficient and save me time?</a:t>
            </a:r>
          </a:p>
          <a:p>
            <a:pPr lvl="1">
              <a:buFont typeface="Wingdings" pitchFamily="2" charset="2"/>
              <a:buChar char="Ø"/>
            </a:pPr>
            <a:r>
              <a:rPr lang="en-US" dirty="0"/>
              <a:t>Can AI be an easier “natural language” means to search for information?</a:t>
            </a:r>
          </a:p>
          <a:p>
            <a:r>
              <a:rPr lang="en-US" dirty="0"/>
              <a:t>How can AI tools help me to write better (Especially if English is not my first language)?</a:t>
            </a:r>
          </a:p>
          <a:p>
            <a:r>
              <a:rPr lang="en-US" dirty="0"/>
              <a:t>How can AI tools help me to read and understand better? How can I use them to summarize or reorganize information for my reading? </a:t>
            </a:r>
          </a:p>
          <a:p>
            <a:r>
              <a:rPr lang="en-US" dirty="0"/>
              <a:t>How can I use AI tools safely, meaning that I use them without any adverse consequences or getting into trouble?</a:t>
            </a:r>
          </a:p>
          <a:p>
            <a:endParaRPr lang="en-US" dirty="0"/>
          </a:p>
        </p:txBody>
      </p:sp>
    </p:spTree>
    <p:extLst>
      <p:ext uri="{BB962C8B-B14F-4D97-AF65-F5344CB8AC3E}">
        <p14:creationId xmlns:p14="http://schemas.microsoft.com/office/powerpoint/2010/main" val="13181132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320F8E-47CC-2C79-EC9F-393CC70D83D8}"/>
              </a:ext>
            </a:extLst>
          </p:cNvPr>
          <p:cNvSpPr>
            <a:spLocks noGrp="1"/>
          </p:cNvSpPr>
          <p:nvPr>
            <p:ph type="title"/>
          </p:nvPr>
        </p:nvSpPr>
        <p:spPr/>
        <p:txBody>
          <a:bodyPr/>
          <a:lstStyle/>
          <a:p>
            <a:r>
              <a:rPr lang="en-US" dirty="0"/>
              <a:t>Savvy Researcher Boot Camp</a:t>
            </a:r>
          </a:p>
        </p:txBody>
      </p:sp>
      <p:sp>
        <p:nvSpPr>
          <p:cNvPr id="3" name="Content Placeholder 2">
            <a:extLst>
              <a:ext uri="{FF2B5EF4-FFF2-40B4-BE49-F238E27FC236}">
                <a16:creationId xmlns:a16="http://schemas.microsoft.com/office/drawing/2014/main" id="{4444EC54-FE0E-23E8-79E9-2F74081C86E7}"/>
              </a:ext>
            </a:extLst>
          </p:cNvPr>
          <p:cNvSpPr>
            <a:spLocks noGrp="1"/>
          </p:cNvSpPr>
          <p:nvPr>
            <p:ph idx="1"/>
          </p:nvPr>
        </p:nvSpPr>
        <p:spPr/>
        <p:txBody>
          <a:bodyPr>
            <a:normAutofit/>
          </a:bodyPr>
          <a:lstStyle/>
          <a:p>
            <a:r>
              <a:rPr lang="en-US" dirty="0"/>
              <a:t>Designed for and primarily attended by graduate students</a:t>
            </a:r>
          </a:p>
          <a:p>
            <a:r>
              <a:rPr lang="en-US" dirty="0"/>
              <a:t>Offered on a Saturday once every semester (Spring, Summer, &amp; Fall)</a:t>
            </a:r>
          </a:p>
          <a:p>
            <a:r>
              <a:rPr lang="en-US" dirty="0"/>
              <a:t>Alternates between in-person format at the Libraries and virtually via Zoom</a:t>
            </a:r>
          </a:p>
          <a:p>
            <a:r>
              <a:rPr lang="en-US" dirty="0"/>
              <a:t>Workshops include:</a:t>
            </a:r>
          </a:p>
          <a:p>
            <a:pPr lvl="1">
              <a:buFont typeface="Wingdings" panose="05000000000000000000" pitchFamily="2" charset="2"/>
              <a:buChar char="Ø"/>
            </a:pPr>
            <a:r>
              <a:rPr lang="en-US" dirty="0"/>
              <a:t>Research skills – ex. searching, systematic reviews, data extraction, </a:t>
            </a:r>
            <a:r>
              <a:rPr lang="en-US" dirty="0" err="1"/>
              <a:t>SciFinder</a:t>
            </a:r>
            <a:r>
              <a:rPr lang="en-US" dirty="0"/>
              <a:t>, etc.</a:t>
            </a:r>
          </a:p>
          <a:p>
            <a:pPr lvl="1">
              <a:buFont typeface="Wingdings" panose="05000000000000000000" pitchFamily="2" charset="2"/>
              <a:buChar char="Ø"/>
            </a:pPr>
            <a:r>
              <a:rPr lang="en-US" dirty="0"/>
              <a:t>Citation management – EndNote, Zotero, and Mendeley</a:t>
            </a:r>
          </a:p>
          <a:p>
            <a:pPr lvl="1">
              <a:buFont typeface="Wingdings" panose="05000000000000000000" pitchFamily="2" charset="2"/>
              <a:buChar char="Ø"/>
            </a:pPr>
            <a:r>
              <a:rPr lang="en-US" dirty="0"/>
              <a:t>Data &amp; Statistics – research data management, R scripting, </a:t>
            </a:r>
            <a:r>
              <a:rPr lang="en-US" dirty="0" err="1"/>
              <a:t>Nvivo</a:t>
            </a:r>
            <a:r>
              <a:rPr lang="en-US" dirty="0"/>
              <a:t>, Tableau, etc.</a:t>
            </a:r>
          </a:p>
          <a:p>
            <a:pPr lvl="1">
              <a:buFont typeface="Wingdings" panose="05000000000000000000" pitchFamily="2" charset="2"/>
              <a:buChar char="Ø"/>
            </a:pPr>
            <a:r>
              <a:rPr lang="en-US" dirty="0"/>
              <a:t>Presenting research – ex. </a:t>
            </a:r>
            <a:r>
              <a:rPr lang="en-US" dirty="0" err="1"/>
              <a:t>ORCiD</a:t>
            </a:r>
            <a:r>
              <a:rPr lang="en-US" dirty="0"/>
              <a:t>, Open Access, Adobe Creative Cloud, etc. </a:t>
            </a:r>
          </a:p>
          <a:p>
            <a:r>
              <a:rPr lang="en-US" dirty="0"/>
              <a:t>Presenters develop new workshops and revise current ones for future Boot Camps to provide the maximum benefit to attendees</a:t>
            </a:r>
          </a:p>
          <a:p>
            <a:pPr lvl="2"/>
            <a:endParaRPr lang="en-US" dirty="0"/>
          </a:p>
          <a:p>
            <a:pPr lvl="2"/>
            <a:endParaRPr lang="en-US" dirty="0"/>
          </a:p>
        </p:txBody>
      </p:sp>
    </p:spTree>
    <p:extLst>
      <p:ext uri="{BB962C8B-B14F-4D97-AF65-F5344CB8AC3E}">
        <p14:creationId xmlns:p14="http://schemas.microsoft.com/office/powerpoint/2010/main" val="20782507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47D96C-3C4B-75FD-E2FC-5D3238122B5D}"/>
              </a:ext>
            </a:extLst>
          </p:cNvPr>
          <p:cNvSpPr>
            <a:spLocks noGrp="1"/>
          </p:cNvSpPr>
          <p:nvPr>
            <p:ph type="title"/>
          </p:nvPr>
        </p:nvSpPr>
        <p:spPr/>
        <p:txBody>
          <a:bodyPr/>
          <a:lstStyle/>
          <a:p>
            <a:r>
              <a:rPr lang="en-US" dirty="0"/>
              <a:t>Workshop Development</a:t>
            </a:r>
          </a:p>
        </p:txBody>
      </p:sp>
      <p:sp>
        <p:nvSpPr>
          <p:cNvPr id="3" name="Content Placeholder 2">
            <a:extLst>
              <a:ext uri="{FF2B5EF4-FFF2-40B4-BE49-F238E27FC236}">
                <a16:creationId xmlns:a16="http://schemas.microsoft.com/office/drawing/2014/main" id="{7C2FDD65-F6C6-1BDF-C8A7-481F648861F4}"/>
              </a:ext>
            </a:extLst>
          </p:cNvPr>
          <p:cNvSpPr>
            <a:spLocks noGrp="1"/>
          </p:cNvSpPr>
          <p:nvPr>
            <p:ph idx="1"/>
          </p:nvPr>
        </p:nvSpPr>
        <p:spPr>
          <a:xfrm>
            <a:off x="685800" y="1938528"/>
            <a:ext cx="10820400" cy="4280157"/>
          </a:xfrm>
        </p:spPr>
        <p:txBody>
          <a:bodyPr/>
          <a:lstStyle/>
          <a:p>
            <a:r>
              <a:rPr lang="en-US" dirty="0"/>
              <a:t>Developed basic outline for the session: </a:t>
            </a:r>
          </a:p>
          <a:p>
            <a:pPr marL="971550" lvl="1" indent="-514350">
              <a:buFont typeface="+mj-lt"/>
              <a:buAutoNum type="romanUcPeriod"/>
            </a:pPr>
            <a:r>
              <a:rPr lang="en-US" dirty="0"/>
              <a:t>Presentation of key considerations for the appropriate use of AI tools in academic research</a:t>
            </a:r>
          </a:p>
          <a:p>
            <a:pPr marL="971550" lvl="1" indent="-514350">
              <a:buFont typeface="+mj-lt"/>
              <a:buAutoNum type="romanUcPeriod"/>
            </a:pPr>
            <a:r>
              <a:rPr lang="en-US" dirty="0"/>
              <a:t>Guide students to access and explore briefly the University’s licensed instance of Microsoft Copilot</a:t>
            </a:r>
          </a:p>
          <a:p>
            <a:pPr marL="971550" lvl="1" indent="-514350">
              <a:buFont typeface="+mj-lt"/>
              <a:buAutoNum type="romanUcPeriod"/>
            </a:pPr>
            <a:r>
              <a:rPr lang="en-US" dirty="0"/>
              <a:t>Group discussion and Q &amp; A</a:t>
            </a:r>
          </a:p>
          <a:p>
            <a:r>
              <a:rPr lang="en-US" dirty="0"/>
              <a:t>Developed student learning outcomes (What are the appropriate uses?)</a:t>
            </a:r>
          </a:p>
          <a:p>
            <a:r>
              <a:rPr lang="en-US" dirty="0"/>
              <a:t>Emailed registered attendees to encourage them to bring devices they could use for access to Copilot during the second part of the workshop. </a:t>
            </a:r>
          </a:p>
          <a:p>
            <a:pPr lvl="1"/>
            <a:endParaRPr lang="en-US" dirty="0"/>
          </a:p>
        </p:txBody>
      </p:sp>
    </p:spTree>
    <p:extLst>
      <p:ext uri="{BB962C8B-B14F-4D97-AF65-F5344CB8AC3E}">
        <p14:creationId xmlns:p14="http://schemas.microsoft.com/office/powerpoint/2010/main" val="3729614382"/>
      </p:ext>
    </p:extLst>
  </p:cSld>
  <p:clrMapOvr>
    <a:masterClrMapping/>
  </p:clrMapOvr>
</p:sld>
</file>

<file path=ppt/theme/theme1.xml><?xml version="1.0" encoding="utf-8"?>
<a:theme xmlns:a="http://schemas.openxmlformats.org/drawingml/2006/main" name="Vapor Trail">
  <a:themeElements>
    <a:clrScheme name="Vapor Trail">
      <a:dk1>
        <a:sysClr val="windowText" lastClr="000000"/>
      </a:dk1>
      <a:lt1>
        <a:sysClr val="window" lastClr="FFFFFF"/>
      </a:lt1>
      <a:dk2>
        <a:srgbClr val="454545"/>
      </a:dk2>
      <a:lt2>
        <a:srgbClr val="DADADA"/>
      </a:lt2>
      <a:accent1>
        <a:srgbClr val="DF2E28"/>
      </a:accent1>
      <a:accent2>
        <a:srgbClr val="FE801A"/>
      </a:accent2>
      <a:accent3>
        <a:srgbClr val="E9BF35"/>
      </a:accent3>
      <a:accent4>
        <a:srgbClr val="81BB42"/>
      </a:accent4>
      <a:accent5>
        <a:srgbClr val="32C7A9"/>
      </a:accent5>
      <a:accent6>
        <a:srgbClr val="4A9BDC"/>
      </a:accent6>
      <a:hlink>
        <a:srgbClr val="F0532B"/>
      </a:hlink>
      <a:folHlink>
        <a:srgbClr val="F38B53"/>
      </a:folHlink>
    </a:clrScheme>
    <a:fontScheme name="Vapor Trail">
      <a:majorFont>
        <a:latin typeface="Century Gothic" panose="020B0502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Vapor Trail">
      <a:fillStyleLst>
        <a:solidFill>
          <a:schemeClr val="phClr"/>
        </a:solidFill>
        <a:gradFill rotWithShape="1">
          <a:gsLst>
            <a:gs pos="0">
              <a:schemeClr val="phClr">
                <a:tint val="69000"/>
                <a:alpha val="100000"/>
                <a:satMod val="109000"/>
                <a:lumMod val="110000"/>
              </a:schemeClr>
            </a:gs>
            <a:gs pos="52000">
              <a:schemeClr val="phClr">
                <a:tint val="74000"/>
                <a:satMod val="100000"/>
                <a:lumMod val="104000"/>
              </a:schemeClr>
            </a:gs>
            <a:gs pos="100000">
              <a:schemeClr val="phClr">
                <a:tint val="78000"/>
                <a:satMod val="100000"/>
                <a:lumMod val="100000"/>
              </a:schemeClr>
            </a:gs>
          </a:gsLst>
          <a:lin ang="5400000" scaled="0"/>
        </a:gradFill>
        <a:gradFill rotWithShape="1">
          <a:gsLst>
            <a:gs pos="0">
              <a:schemeClr val="phClr">
                <a:tint val="96000"/>
                <a:satMod val="100000"/>
                <a:lumMod val="104000"/>
              </a:schemeClr>
            </a:gs>
            <a:gs pos="78000">
              <a:schemeClr val="phClr">
                <a:shade val="100000"/>
                <a:satMod val="11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cene3d>
            <a:camera prst="orthographicFront">
              <a:rot lat="0" lon="0" rev="0"/>
            </a:camera>
            <a:lightRig rig="threePt" dir="t"/>
          </a:scene3d>
          <a:sp3d>
            <a:bevelT w="25400" h="12700"/>
          </a:sp3d>
        </a:effectStyle>
        <a:effectStyle>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por Trail" id="{4FDF2955-7D9C-493C-B9F9-C205151B46CD}" vid="{8F31A783-2159-4870-BC29-2BA7D038EA44}"/>
    </a:ext>
  </a:extLst>
</a:theme>
</file>

<file path=docProps/app.xml><?xml version="1.0" encoding="utf-8"?>
<Properties xmlns="http://schemas.openxmlformats.org/officeDocument/2006/extended-properties" xmlns:vt="http://schemas.openxmlformats.org/officeDocument/2006/docPropsVTypes">
  <Template>Vapor Trail</Template>
  <TotalTime>435</TotalTime>
  <Words>1253</Words>
  <Application>Microsoft Macintosh PowerPoint</Application>
  <PresentationFormat>Widescreen</PresentationFormat>
  <Paragraphs>117</Paragraphs>
  <Slides>20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20</vt:i4>
      </vt:variant>
    </vt:vector>
  </HeadingPairs>
  <TitlesOfParts>
    <vt:vector size="24" baseType="lpstr">
      <vt:lpstr>Arial</vt:lpstr>
      <vt:lpstr>Century Gothic</vt:lpstr>
      <vt:lpstr>Wingdings</vt:lpstr>
      <vt:lpstr>Vapor Trail</vt:lpstr>
      <vt:lpstr>Yes, use AI, but not like that! Helping student researchers navigate conflicting messages about generative AI</vt:lpstr>
      <vt:lpstr>Who are we?</vt:lpstr>
      <vt:lpstr>Auburn facts and Figures</vt:lpstr>
      <vt:lpstr>Landscape Overview</vt:lpstr>
      <vt:lpstr>AI at AU: State of Play</vt:lpstr>
      <vt:lpstr>PowerPoint Presentation</vt:lpstr>
      <vt:lpstr>Graduate Student Perspective</vt:lpstr>
      <vt:lpstr>Savvy Researcher Boot Camp</vt:lpstr>
      <vt:lpstr>Workshop Development</vt:lpstr>
      <vt:lpstr>Workshop Delivery</vt:lpstr>
      <vt:lpstr>Workshop Delivery</vt:lpstr>
      <vt:lpstr>PowerPoint Presentation</vt:lpstr>
      <vt:lpstr>Workshop: Key Points</vt:lpstr>
      <vt:lpstr>Key Points Continued</vt:lpstr>
      <vt:lpstr>Student Response</vt:lpstr>
      <vt:lpstr>Outside Instruction Requests</vt:lpstr>
      <vt:lpstr>Faculty Reactions</vt:lpstr>
      <vt:lpstr>Ready-Made vs. Customized AI</vt:lpstr>
      <vt:lpstr>Takeaways &amp; Recommendations</vt:lpstr>
      <vt:lpstr>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Todd and Ali’s Excellent Adventure</dc:title>
  <dc:creator>Ali Krzton</dc:creator>
  <cp:lastModifiedBy>Ali Krzton</cp:lastModifiedBy>
  <cp:revision>29</cp:revision>
  <dcterms:created xsi:type="dcterms:W3CDTF">2024-04-16T19:13:40Z</dcterms:created>
  <dcterms:modified xsi:type="dcterms:W3CDTF">2024-04-19T16:09:31Z</dcterms:modified>
</cp:coreProperties>
</file>